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73" r:id="rId2"/>
    <p:sldId id="260" r:id="rId3"/>
    <p:sldId id="294" r:id="rId4"/>
    <p:sldId id="268" r:id="rId5"/>
    <p:sldId id="271" r:id="rId6"/>
    <p:sldId id="262" r:id="rId7"/>
    <p:sldId id="276" r:id="rId8"/>
    <p:sldId id="263" r:id="rId9"/>
    <p:sldId id="277" r:id="rId10"/>
    <p:sldId id="278" r:id="rId11"/>
    <p:sldId id="279" r:id="rId12"/>
    <p:sldId id="283" r:id="rId13"/>
    <p:sldId id="281" r:id="rId14"/>
    <p:sldId id="282" r:id="rId15"/>
    <p:sldId id="266" r:id="rId16"/>
    <p:sldId id="285" r:id="rId17"/>
    <p:sldId id="287" r:id="rId18"/>
    <p:sldId id="264" r:id="rId19"/>
    <p:sldId id="275" r:id="rId20"/>
    <p:sldId id="280" r:id="rId21"/>
    <p:sldId id="288" r:id="rId22"/>
    <p:sldId id="290" r:id="rId23"/>
    <p:sldId id="292" r:id="rId24"/>
    <p:sldId id="293" r:id="rId25"/>
    <p:sldId id="261" r:id="rId26"/>
    <p:sldId id="291" r:id="rId27"/>
    <p:sldId id="269" r:id="rId28"/>
    <p:sldId id="270" r:id="rId29"/>
    <p:sldId id="26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28264-8F5C-FE46-9084-4EFDFA4D8BC8}" v="307" dt="2023-04-04T14:15:20.187"/>
    <p1510:client id="{DC8DF6CA-94F0-0749-A3BD-8976625CD131}" v="5300" dt="2023-04-04T01:27:15.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2" d="100"/>
          <a:sy n="112" d="100"/>
        </p:scale>
        <p:origin x="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3AAD93-0C2E-D34A-BE63-CA38B989A567}" type="datetimeFigureOut">
              <a:rPr lang="en-US" smtClean="0"/>
              <a:t>4/11/23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48D2EF-8A95-A34F-BA97-68BB53997495}" type="slidenum">
              <a:rPr lang="en-US" smtClean="0"/>
              <a:t>‹#›</a:t>
            </a:fld>
            <a:endParaRPr lang="en-US"/>
          </a:p>
        </p:txBody>
      </p:sp>
    </p:spTree>
    <p:extLst>
      <p:ext uri="{BB962C8B-B14F-4D97-AF65-F5344CB8AC3E}">
        <p14:creationId xmlns:p14="http://schemas.microsoft.com/office/powerpoint/2010/main" val="3971556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5ACBE-ABA0-5B46-946E-58206C7024E9}" type="slidenum">
              <a:rPr lang="en-US" smtClean="0"/>
              <a:t>2</a:t>
            </a:fld>
            <a:endParaRPr lang="en-US"/>
          </a:p>
        </p:txBody>
      </p:sp>
    </p:spTree>
    <p:extLst>
      <p:ext uri="{BB962C8B-B14F-4D97-AF65-F5344CB8AC3E}">
        <p14:creationId xmlns:p14="http://schemas.microsoft.com/office/powerpoint/2010/main" val="2632911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CBFA-BCE7-62E7-C258-64FC03ABD9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AFB15D-26B8-913A-209D-418EBA4D87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F3FD21-BD11-6CDB-C94E-B3EE358D3F7C}"/>
              </a:ext>
            </a:extLst>
          </p:cNvPr>
          <p:cNvSpPr>
            <a:spLocks noGrp="1"/>
          </p:cNvSpPr>
          <p:nvPr>
            <p:ph type="dt" sz="half" idx="10"/>
          </p:nvPr>
        </p:nvSpPr>
        <p:spPr/>
        <p:txBody>
          <a:bodyPr/>
          <a:lstStyle/>
          <a:p>
            <a:fld id="{08E4ADFA-C8D9-9249-88DA-D1F0CFB45D65}" type="datetimeFigureOut">
              <a:rPr lang="en-US" smtClean="0"/>
              <a:t>4/11/23</a:t>
            </a:fld>
            <a:endParaRPr lang="en-US"/>
          </a:p>
        </p:txBody>
      </p:sp>
      <p:sp>
        <p:nvSpPr>
          <p:cNvPr id="5" name="Footer Placeholder 4">
            <a:extLst>
              <a:ext uri="{FF2B5EF4-FFF2-40B4-BE49-F238E27FC236}">
                <a16:creationId xmlns:a16="http://schemas.microsoft.com/office/drawing/2014/main" id="{D8A365EA-9BBD-7A11-C03C-DF614A1FE2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F12E1-51F0-B37C-EC94-CAF6680F2F9C}"/>
              </a:ext>
            </a:extLst>
          </p:cNvPr>
          <p:cNvSpPr>
            <a:spLocks noGrp="1"/>
          </p:cNvSpPr>
          <p:nvPr>
            <p:ph type="sldNum" sz="quarter" idx="12"/>
          </p:nvPr>
        </p:nvSpPr>
        <p:spPr/>
        <p:txBody>
          <a:bodyPr/>
          <a:lstStyle/>
          <a:p>
            <a:fld id="{5F4D801A-DC6D-EF45-BD7F-C2129214E9C0}" type="slidenum">
              <a:rPr lang="en-US" smtClean="0"/>
              <a:t>‹#›</a:t>
            </a:fld>
            <a:endParaRPr lang="en-US"/>
          </a:p>
        </p:txBody>
      </p:sp>
    </p:spTree>
    <p:extLst>
      <p:ext uri="{BB962C8B-B14F-4D97-AF65-F5344CB8AC3E}">
        <p14:creationId xmlns:p14="http://schemas.microsoft.com/office/powerpoint/2010/main" val="3123308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42C2-C6EB-85C9-9089-1AAE897034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260BE9-34EB-708C-1ABF-CD171BF142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3C091B-A0B3-87A5-4538-33A8856FC7A3}"/>
              </a:ext>
            </a:extLst>
          </p:cNvPr>
          <p:cNvSpPr>
            <a:spLocks noGrp="1"/>
          </p:cNvSpPr>
          <p:nvPr>
            <p:ph type="dt" sz="half" idx="10"/>
          </p:nvPr>
        </p:nvSpPr>
        <p:spPr/>
        <p:txBody>
          <a:bodyPr/>
          <a:lstStyle/>
          <a:p>
            <a:fld id="{08E4ADFA-C8D9-9249-88DA-D1F0CFB45D65}" type="datetimeFigureOut">
              <a:rPr lang="en-US" smtClean="0"/>
              <a:t>4/11/23</a:t>
            </a:fld>
            <a:endParaRPr lang="en-US"/>
          </a:p>
        </p:txBody>
      </p:sp>
      <p:sp>
        <p:nvSpPr>
          <p:cNvPr id="5" name="Footer Placeholder 4">
            <a:extLst>
              <a:ext uri="{FF2B5EF4-FFF2-40B4-BE49-F238E27FC236}">
                <a16:creationId xmlns:a16="http://schemas.microsoft.com/office/drawing/2014/main" id="{63C0EFE0-F3A5-FC9E-90EE-52550DB6A4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D5F0F-EF20-53D5-CD6A-B191FA3F543E}"/>
              </a:ext>
            </a:extLst>
          </p:cNvPr>
          <p:cNvSpPr>
            <a:spLocks noGrp="1"/>
          </p:cNvSpPr>
          <p:nvPr>
            <p:ph type="sldNum" sz="quarter" idx="12"/>
          </p:nvPr>
        </p:nvSpPr>
        <p:spPr/>
        <p:txBody>
          <a:bodyPr/>
          <a:lstStyle/>
          <a:p>
            <a:fld id="{5F4D801A-DC6D-EF45-BD7F-C2129214E9C0}" type="slidenum">
              <a:rPr lang="en-US" smtClean="0"/>
              <a:t>‹#›</a:t>
            </a:fld>
            <a:endParaRPr lang="en-US"/>
          </a:p>
        </p:txBody>
      </p:sp>
    </p:spTree>
    <p:extLst>
      <p:ext uri="{BB962C8B-B14F-4D97-AF65-F5344CB8AC3E}">
        <p14:creationId xmlns:p14="http://schemas.microsoft.com/office/powerpoint/2010/main" val="175442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F3E145-95B6-EED5-75B8-03DC08E6A2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EBFF24-49BA-654A-C6C2-FD0532D05B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C3A14-A8B5-DD05-A459-687A3762CB3B}"/>
              </a:ext>
            </a:extLst>
          </p:cNvPr>
          <p:cNvSpPr>
            <a:spLocks noGrp="1"/>
          </p:cNvSpPr>
          <p:nvPr>
            <p:ph type="dt" sz="half" idx="10"/>
          </p:nvPr>
        </p:nvSpPr>
        <p:spPr/>
        <p:txBody>
          <a:bodyPr/>
          <a:lstStyle/>
          <a:p>
            <a:fld id="{08E4ADFA-C8D9-9249-88DA-D1F0CFB45D65}" type="datetimeFigureOut">
              <a:rPr lang="en-US" smtClean="0"/>
              <a:t>4/11/23</a:t>
            </a:fld>
            <a:endParaRPr lang="en-US"/>
          </a:p>
        </p:txBody>
      </p:sp>
      <p:sp>
        <p:nvSpPr>
          <p:cNvPr id="5" name="Footer Placeholder 4">
            <a:extLst>
              <a:ext uri="{FF2B5EF4-FFF2-40B4-BE49-F238E27FC236}">
                <a16:creationId xmlns:a16="http://schemas.microsoft.com/office/drawing/2014/main" id="{0019C0AA-CD87-C8F9-7097-F133BAD99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E1F56-3AF1-D22C-39A3-6224F436690A}"/>
              </a:ext>
            </a:extLst>
          </p:cNvPr>
          <p:cNvSpPr>
            <a:spLocks noGrp="1"/>
          </p:cNvSpPr>
          <p:nvPr>
            <p:ph type="sldNum" sz="quarter" idx="12"/>
          </p:nvPr>
        </p:nvSpPr>
        <p:spPr/>
        <p:txBody>
          <a:bodyPr/>
          <a:lstStyle/>
          <a:p>
            <a:fld id="{5F4D801A-DC6D-EF45-BD7F-C2129214E9C0}" type="slidenum">
              <a:rPr lang="en-US" smtClean="0"/>
              <a:t>‹#›</a:t>
            </a:fld>
            <a:endParaRPr lang="en-US"/>
          </a:p>
        </p:txBody>
      </p:sp>
    </p:spTree>
    <p:extLst>
      <p:ext uri="{BB962C8B-B14F-4D97-AF65-F5344CB8AC3E}">
        <p14:creationId xmlns:p14="http://schemas.microsoft.com/office/powerpoint/2010/main" val="1642414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17F7-7B07-C064-8031-E3D0165815E1}"/>
              </a:ext>
            </a:extLst>
          </p:cNvPr>
          <p:cNvSpPr>
            <a:spLocks noGrp="1"/>
          </p:cNvSpPr>
          <p:nvPr>
            <p:ph type="title"/>
          </p:nvPr>
        </p:nvSpPr>
        <p:spPr>
          <a:xfrm>
            <a:off x="274674" y="-38359"/>
            <a:ext cx="10515600" cy="719396"/>
          </a:xfrm>
        </p:spPr>
        <p:txBody>
          <a:bodyPr>
            <a:normAutofit/>
          </a:bodyPr>
          <a:lstStyle>
            <a:lvl1pPr>
              <a:defRPr sz="2800" b="1" i="1">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
        <p:nvSpPr>
          <p:cNvPr id="4" name="Date Placeholder 3">
            <a:extLst>
              <a:ext uri="{FF2B5EF4-FFF2-40B4-BE49-F238E27FC236}">
                <a16:creationId xmlns:a16="http://schemas.microsoft.com/office/drawing/2014/main" id="{8B5AEBB1-861C-A3E5-6A89-C6A423D385B2}"/>
              </a:ext>
            </a:extLst>
          </p:cNvPr>
          <p:cNvSpPr>
            <a:spLocks noGrp="1"/>
          </p:cNvSpPr>
          <p:nvPr>
            <p:ph type="dt" sz="half" idx="10"/>
          </p:nvPr>
        </p:nvSpPr>
        <p:spPr/>
        <p:txBody>
          <a:bodyPr/>
          <a:lstStyle/>
          <a:p>
            <a:fld id="{33040892-F0BF-F94D-B6A3-7A1A9EF38262}" type="datetimeFigureOut">
              <a:rPr lang="en-US" smtClean="0"/>
              <a:t>4/11/23</a:t>
            </a:fld>
            <a:endParaRPr lang="en-US"/>
          </a:p>
        </p:txBody>
      </p:sp>
      <p:sp>
        <p:nvSpPr>
          <p:cNvPr id="5" name="Footer Placeholder 4">
            <a:extLst>
              <a:ext uri="{FF2B5EF4-FFF2-40B4-BE49-F238E27FC236}">
                <a16:creationId xmlns:a16="http://schemas.microsoft.com/office/drawing/2014/main" id="{2DFCAE2F-F2BB-E54C-CEA3-A82F3A5EA1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D3267-0925-6BA9-E02B-4A76C662F138}"/>
              </a:ext>
            </a:extLst>
          </p:cNvPr>
          <p:cNvSpPr>
            <a:spLocks noGrp="1"/>
          </p:cNvSpPr>
          <p:nvPr>
            <p:ph type="sldNum" sz="quarter" idx="12"/>
          </p:nvPr>
        </p:nvSpPr>
        <p:spPr>
          <a:xfrm>
            <a:off x="8610600" y="6356350"/>
            <a:ext cx="1890860" cy="365125"/>
          </a:xfrm>
        </p:spPr>
        <p:txBody>
          <a:bodyPr/>
          <a:lstStyle/>
          <a:p>
            <a:fld id="{CAC51A46-14BB-D543-9968-DDBFAA0E6842}" type="slidenum">
              <a:rPr lang="en-US" smtClean="0"/>
              <a:t>‹#›</a:t>
            </a:fld>
            <a:endParaRPr lang="en-US"/>
          </a:p>
        </p:txBody>
      </p:sp>
      <p:cxnSp>
        <p:nvCxnSpPr>
          <p:cNvPr id="8" name="Straight Connector 7">
            <a:extLst>
              <a:ext uri="{FF2B5EF4-FFF2-40B4-BE49-F238E27FC236}">
                <a16:creationId xmlns:a16="http://schemas.microsoft.com/office/drawing/2014/main" id="{0141BB68-CF48-FE6D-F165-AC0F577ED6C1}"/>
              </a:ext>
            </a:extLst>
          </p:cNvPr>
          <p:cNvCxnSpPr/>
          <p:nvPr userDrawn="1"/>
        </p:nvCxnSpPr>
        <p:spPr>
          <a:xfrm>
            <a:off x="0" y="544234"/>
            <a:ext cx="12192000" cy="0"/>
          </a:xfrm>
          <a:prstGeom prst="line">
            <a:avLst/>
          </a:prstGeom>
          <a:ln w="76200">
            <a:solidFill>
              <a:srgbClr val="F65F0A"/>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9215A3C6-8261-F2D8-FC23-46D9CCAC554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54652" y="6280293"/>
            <a:ext cx="1398295" cy="57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58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1D2E-0FD7-110D-4453-CCFE22FDA4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715E90-99BD-60E1-578B-0722D0BEA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AF9499-FD8F-0D44-C687-1C6CAB15371D}"/>
              </a:ext>
            </a:extLst>
          </p:cNvPr>
          <p:cNvSpPr>
            <a:spLocks noGrp="1"/>
          </p:cNvSpPr>
          <p:nvPr>
            <p:ph type="dt" sz="half" idx="10"/>
          </p:nvPr>
        </p:nvSpPr>
        <p:spPr/>
        <p:txBody>
          <a:bodyPr/>
          <a:lstStyle/>
          <a:p>
            <a:fld id="{08E4ADFA-C8D9-9249-88DA-D1F0CFB45D65}" type="datetimeFigureOut">
              <a:rPr lang="en-US" smtClean="0"/>
              <a:t>4/11/23</a:t>
            </a:fld>
            <a:endParaRPr lang="en-US"/>
          </a:p>
        </p:txBody>
      </p:sp>
      <p:sp>
        <p:nvSpPr>
          <p:cNvPr id="5" name="Footer Placeholder 4">
            <a:extLst>
              <a:ext uri="{FF2B5EF4-FFF2-40B4-BE49-F238E27FC236}">
                <a16:creationId xmlns:a16="http://schemas.microsoft.com/office/drawing/2014/main" id="{34560863-9E17-FD4F-E148-8EE0F8C17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52DF42-BBC1-C65A-0B6C-9044750C7F33}"/>
              </a:ext>
            </a:extLst>
          </p:cNvPr>
          <p:cNvSpPr>
            <a:spLocks noGrp="1"/>
          </p:cNvSpPr>
          <p:nvPr>
            <p:ph type="sldNum" sz="quarter" idx="12"/>
          </p:nvPr>
        </p:nvSpPr>
        <p:spPr/>
        <p:txBody>
          <a:bodyPr/>
          <a:lstStyle/>
          <a:p>
            <a:fld id="{5F4D801A-DC6D-EF45-BD7F-C2129214E9C0}" type="slidenum">
              <a:rPr lang="en-US" smtClean="0"/>
              <a:t>‹#›</a:t>
            </a:fld>
            <a:endParaRPr lang="en-US"/>
          </a:p>
        </p:txBody>
      </p:sp>
    </p:spTree>
    <p:extLst>
      <p:ext uri="{BB962C8B-B14F-4D97-AF65-F5344CB8AC3E}">
        <p14:creationId xmlns:p14="http://schemas.microsoft.com/office/powerpoint/2010/main" val="1957404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E5C00-ABBB-3E23-2894-488F485C46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14915D-3B22-9985-D84C-E1DBEADF27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199E48-9C49-0E7D-1464-A1C855543388}"/>
              </a:ext>
            </a:extLst>
          </p:cNvPr>
          <p:cNvSpPr>
            <a:spLocks noGrp="1"/>
          </p:cNvSpPr>
          <p:nvPr>
            <p:ph type="dt" sz="half" idx="10"/>
          </p:nvPr>
        </p:nvSpPr>
        <p:spPr/>
        <p:txBody>
          <a:bodyPr/>
          <a:lstStyle/>
          <a:p>
            <a:fld id="{08E4ADFA-C8D9-9249-88DA-D1F0CFB45D65}" type="datetimeFigureOut">
              <a:rPr lang="en-US" smtClean="0"/>
              <a:t>4/11/23</a:t>
            </a:fld>
            <a:endParaRPr lang="en-US"/>
          </a:p>
        </p:txBody>
      </p:sp>
      <p:sp>
        <p:nvSpPr>
          <p:cNvPr id="5" name="Footer Placeholder 4">
            <a:extLst>
              <a:ext uri="{FF2B5EF4-FFF2-40B4-BE49-F238E27FC236}">
                <a16:creationId xmlns:a16="http://schemas.microsoft.com/office/drawing/2014/main" id="{46FBFB7F-B2B3-16F3-9916-D595FF45BB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4EE38B-E6CB-F756-37AB-4DA989BE2895}"/>
              </a:ext>
            </a:extLst>
          </p:cNvPr>
          <p:cNvSpPr>
            <a:spLocks noGrp="1"/>
          </p:cNvSpPr>
          <p:nvPr>
            <p:ph type="sldNum" sz="quarter" idx="12"/>
          </p:nvPr>
        </p:nvSpPr>
        <p:spPr/>
        <p:txBody>
          <a:bodyPr/>
          <a:lstStyle/>
          <a:p>
            <a:fld id="{5F4D801A-DC6D-EF45-BD7F-C2129214E9C0}" type="slidenum">
              <a:rPr lang="en-US" smtClean="0"/>
              <a:t>‹#›</a:t>
            </a:fld>
            <a:endParaRPr lang="en-US"/>
          </a:p>
        </p:txBody>
      </p:sp>
    </p:spTree>
    <p:extLst>
      <p:ext uri="{BB962C8B-B14F-4D97-AF65-F5344CB8AC3E}">
        <p14:creationId xmlns:p14="http://schemas.microsoft.com/office/powerpoint/2010/main" val="206313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0FA0-3A2B-F868-4075-C64E656B6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587723-8716-7017-8591-C9506142FE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EFC0B8-D5D0-28A7-C319-93193B5FC8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5EDC48-8CEF-225C-0DE7-1C0BDCD94EA7}"/>
              </a:ext>
            </a:extLst>
          </p:cNvPr>
          <p:cNvSpPr>
            <a:spLocks noGrp="1"/>
          </p:cNvSpPr>
          <p:nvPr>
            <p:ph type="dt" sz="half" idx="10"/>
          </p:nvPr>
        </p:nvSpPr>
        <p:spPr/>
        <p:txBody>
          <a:bodyPr/>
          <a:lstStyle/>
          <a:p>
            <a:fld id="{08E4ADFA-C8D9-9249-88DA-D1F0CFB45D65}" type="datetimeFigureOut">
              <a:rPr lang="en-US" smtClean="0"/>
              <a:t>4/11/23</a:t>
            </a:fld>
            <a:endParaRPr lang="en-US"/>
          </a:p>
        </p:txBody>
      </p:sp>
      <p:sp>
        <p:nvSpPr>
          <p:cNvPr id="6" name="Footer Placeholder 5">
            <a:extLst>
              <a:ext uri="{FF2B5EF4-FFF2-40B4-BE49-F238E27FC236}">
                <a16:creationId xmlns:a16="http://schemas.microsoft.com/office/drawing/2014/main" id="{C6805F46-E17B-B94C-90DF-0CE7C56077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922B24-68A9-E440-296E-F063C775BBDE}"/>
              </a:ext>
            </a:extLst>
          </p:cNvPr>
          <p:cNvSpPr>
            <a:spLocks noGrp="1"/>
          </p:cNvSpPr>
          <p:nvPr>
            <p:ph type="sldNum" sz="quarter" idx="12"/>
          </p:nvPr>
        </p:nvSpPr>
        <p:spPr/>
        <p:txBody>
          <a:bodyPr/>
          <a:lstStyle/>
          <a:p>
            <a:fld id="{5F4D801A-DC6D-EF45-BD7F-C2129214E9C0}" type="slidenum">
              <a:rPr lang="en-US" smtClean="0"/>
              <a:t>‹#›</a:t>
            </a:fld>
            <a:endParaRPr lang="en-US"/>
          </a:p>
        </p:txBody>
      </p:sp>
    </p:spTree>
    <p:extLst>
      <p:ext uri="{BB962C8B-B14F-4D97-AF65-F5344CB8AC3E}">
        <p14:creationId xmlns:p14="http://schemas.microsoft.com/office/powerpoint/2010/main" val="302894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173B4-95AA-B17E-92DF-7BF2261F97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C7B66F-A29B-6528-4CC2-BD7FB95D6B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2E4166-7B0B-C664-8153-4EE733591E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3242F0-7745-AC63-ED14-0DB663CB08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E4A0ED-04E9-FDD4-9773-B882F22B97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815E74-0742-580F-86A7-C8DEACC7CF71}"/>
              </a:ext>
            </a:extLst>
          </p:cNvPr>
          <p:cNvSpPr>
            <a:spLocks noGrp="1"/>
          </p:cNvSpPr>
          <p:nvPr>
            <p:ph type="dt" sz="half" idx="10"/>
          </p:nvPr>
        </p:nvSpPr>
        <p:spPr/>
        <p:txBody>
          <a:bodyPr/>
          <a:lstStyle/>
          <a:p>
            <a:fld id="{08E4ADFA-C8D9-9249-88DA-D1F0CFB45D65}" type="datetimeFigureOut">
              <a:rPr lang="en-US" smtClean="0"/>
              <a:t>4/11/23</a:t>
            </a:fld>
            <a:endParaRPr lang="en-US"/>
          </a:p>
        </p:txBody>
      </p:sp>
      <p:sp>
        <p:nvSpPr>
          <p:cNvPr id="8" name="Footer Placeholder 7">
            <a:extLst>
              <a:ext uri="{FF2B5EF4-FFF2-40B4-BE49-F238E27FC236}">
                <a16:creationId xmlns:a16="http://schemas.microsoft.com/office/drawing/2014/main" id="{600A2B88-97BF-3E0A-D0EA-6DE077671A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EA7EF1-3C67-7ADD-2777-97D81AF6D3ED}"/>
              </a:ext>
            </a:extLst>
          </p:cNvPr>
          <p:cNvSpPr>
            <a:spLocks noGrp="1"/>
          </p:cNvSpPr>
          <p:nvPr>
            <p:ph type="sldNum" sz="quarter" idx="12"/>
          </p:nvPr>
        </p:nvSpPr>
        <p:spPr/>
        <p:txBody>
          <a:bodyPr/>
          <a:lstStyle/>
          <a:p>
            <a:fld id="{5F4D801A-DC6D-EF45-BD7F-C2129214E9C0}" type="slidenum">
              <a:rPr lang="en-US" smtClean="0"/>
              <a:t>‹#›</a:t>
            </a:fld>
            <a:endParaRPr lang="en-US"/>
          </a:p>
        </p:txBody>
      </p:sp>
    </p:spTree>
    <p:extLst>
      <p:ext uri="{BB962C8B-B14F-4D97-AF65-F5344CB8AC3E}">
        <p14:creationId xmlns:p14="http://schemas.microsoft.com/office/powerpoint/2010/main" val="481470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C57CB-5906-4C2A-C4F1-41E393D4D3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8FB54E-07C2-9BFD-7BD9-9103CCC96EE6}"/>
              </a:ext>
            </a:extLst>
          </p:cNvPr>
          <p:cNvSpPr>
            <a:spLocks noGrp="1"/>
          </p:cNvSpPr>
          <p:nvPr>
            <p:ph type="dt" sz="half" idx="10"/>
          </p:nvPr>
        </p:nvSpPr>
        <p:spPr/>
        <p:txBody>
          <a:bodyPr/>
          <a:lstStyle/>
          <a:p>
            <a:fld id="{08E4ADFA-C8D9-9249-88DA-D1F0CFB45D65}" type="datetimeFigureOut">
              <a:rPr lang="en-US" smtClean="0"/>
              <a:t>4/11/23</a:t>
            </a:fld>
            <a:endParaRPr lang="en-US"/>
          </a:p>
        </p:txBody>
      </p:sp>
      <p:sp>
        <p:nvSpPr>
          <p:cNvPr id="4" name="Footer Placeholder 3">
            <a:extLst>
              <a:ext uri="{FF2B5EF4-FFF2-40B4-BE49-F238E27FC236}">
                <a16:creationId xmlns:a16="http://schemas.microsoft.com/office/drawing/2014/main" id="{F2EBB3E3-B09E-D04E-73E1-263CCCFFBE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3766BA-4D8C-8E02-5D05-8F48D1229873}"/>
              </a:ext>
            </a:extLst>
          </p:cNvPr>
          <p:cNvSpPr>
            <a:spLocks noGrp="1"/>
          </p:cNvSpPr>
          <p:nvPr>
            <p:ph type="sldNum" sz="quarter" idx="12"/>
          </p:nvPr>
        </p:nvSpPr>
        <p:spPr/>
        <p:txBody>
          <a:bodyPr/>
          <a:lstStyle/>
          <a:p>
            <a:fld id="{5F4D801A-DC6D-EF45-BD7F-C2129214E9C0}" type="slidenum">
              <a:rPr lang="en-US" smtClean="0"/>
              <a:t>‹#›</a:t>
            </a:fld>
            <a:endParaRPr lang="en-US"/>
          </a:p>
        </p:txBody>
      </p:sp>
    </p:spTree>
    <p:extLst>
      <p:ext uri="{BB962C8B-B14F-4D97-AF65-F5344CB8AC3E}">
        <p14:creationId xmlns:p14="http://schemas.microsoft.com/office/powerpoint/2010/main" val="2191489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6FC8C5-2802-7F02-2A97-3B09113D08DA}"/>
              </a:ext>
            </a:extLst>
          </p:cNvPr>
          <p:cNvSpPr>
            <a:spLocks noGrp="1"/>
          </p:cNvSpPr>
          <p:nvPr>
            <p:ph type="dt" sz="half" idx="10"/>
          </p:nvPr>
        </p:nvSpPr>
        <p:spPr/>
        <p:txBody>
          <a:bodyPr/>
          <a:lstStyle/>
          <a:p>
            <a:fld id="{08E4ADFA-C8D9-9249-88DA-D1F0CFB45D65}" type="datetimeFigureOut">
              <a:rPr lang="en-US" smtClean="0"/>
              <a:t>4/11/23</a:t>
            </a:fld>
            <a:endParaRPr lang="en-US"/>
          </a:p>
        </p:txBody>
      </p:sp>
      <p:sp>
        <p:nvSpPr>
          <p:cNvPr id="3" name="Footer Placeholder 2">
            <a:extLst>
              <a:ext uri="{FF2B5EF4-FFF2-40B4-BE49-F238E27FC236}">
                <a16:creationId xmlns:a16="http://schemas.microsoft.com/office/drawing/2014/main" id="{041B6C69-03CE-A538-0954-69F22B6918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7C9718-84B9-2A81-734E-92DEC8920481}"/>
              </a:ext>
            </a:extLst>
          </p:cNvPr>
          <p:cNvSpPr>
            <a:spLocks noGrp="1"/>
          </p:cNvSpPr>
          <p:nvPr>
            <p:ph type="sldNum" sz="quarter" idx="12"/>
          </p:nvPr>
        </p:nvSpPr>
        <p:spPr/>
        <p:txBody>
          <a:bodyPr/>
          <a:lstStyle/>
          <a:p>
            <a:fld id="{5F4D801A-DC6D-EF45-BD7F-C2129214E9C0}" type="slidenum">
              <a:rPr lang="en-US" smtClean="0"/>
              <a:t>‹#›</a:t>
            </a:fld>
            <a:endParaRPr lang="en-US"/>
          </a:p>
        </p:txBody>
      </p:sp>
    </p:spTree>
    <p:extLst>
      <p:ext uri="{BB962C8B-B14F-4D97-AF65-F5344CB8AC3E}">
        <p14:creationId xmlns:p14="http://schemas.microsoft.com/office/powerpoint/2010/main" val="59333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D26C0-A503-2AC3-3AA3-3585DD140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C6D458-8BB1-19FD-B7A5-D86463E590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84B816-6FF0-33F1-E500-1A07788143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7C982C-88FC-1C4F-1F56-27F1C157F480}"/>
              </a:ext>
            </a:extLst>
          </p:cNvPr>
          <p:cNvSpPr>
            <a:spLocks noGrp="1"/>
          </p:cNvSpPr>
          <p:nvPr>
            <p:ph type="dt" sz="half" idx="10"/>
          </p:nvPr>
        </p:nvSpPr>
        <p:spPr/>
        <p:txBody>
          <a:bodyPr/>
          <a:lstStyle/>
          <a:p>
            <a:fld id="{08E4ADFA-C8D9-9249-88DA-D1F0CFB45D65}" type="datetimeFigureOut">
              <a:rPr lang="en-US" smtClean="0"/>
              <a:t>4/11/23</a:t>
            </a:fld>
            <a:endParaRPr lang="en-US"/>
          </a:p>
        </p:txBody>
      </p:sp>
      <p:sp>
        <p:nvSpPr>
          <p:cNvPr id="6" name="Footer Placeholder 5">
            <a:extLst>
              <a:ext uri="{FF2B5EF4-FFF2-40B4-BE49-F238E27FC236}">
                <a16:creationId xmlns:a16="http://schemas.microsoft.com/office/drawing/2014/main" id="{8F5E2400-0CC6-4295-F600-E2BAE64A65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4BC34-3822-C51D-316D-0FAEE7EDA0BF}"/>
              </a:ext>
            </a:extLst>
          </p:cNvPr>
          <p:cNvSpPr>
            <a:spLocks noGrp="1"/>
          </p:cNvSpPr>
          <p:nvPr>
            <p:ph type="sldNum" sz="quarter" idx="12"/>
          </p:nvPr>
        </p:nvSpPr>
        <p:spPr/>
        <p:txBody>
          <a:bodyPr/>
          <a:lstStyle/>
          <a:p>
            <a:fld id="{5F4D801A-DC6D-EF45-BD7F-C2129214E9C0}" type="slidenum">
              <a:rPr lang="en-US" smtClean="0"/>
              <a:t>‹#›</a:t>
            </a:fld>
            <a:endParaRPr lang="en-US"/>
          </a:p>
        </p:txBody>
      </p:sp>
    </p:spTree>
    <p:extLst>
      <p:ext uri="{BB962C8B-B14F-4D97-AF65-F5344CB8AC3E}">
        <p14:creationId xmlns:p14="http://schemas.microsoft.com/office/powerpoint/2010/main" val="2343807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E062C-9067-F797-B905-EC7B016F88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63EFCA-FF24-41AA-1EC1-6CA4C27AB3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A2B9D0-673C-8F73-AAAE-8F9E9681E5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51D7B7-9401-A6EC-EDA4-60EB706A44C4}"/>
              </a:ext>
            </a:extLst>
          </p:cNvPr>
          <p:cNvSpPr>
            <a:spLocks noGrp="1"/>
          </p:cNvSpPr>
          <p:nvPr>
            <p:ph type="dt" sz="half" idx="10"/>
          </p:nvPr>
        </p:nvSpPr>
        <p:spPr/>
        <p:txBody>
          <a:bodyPr/>
          <a:lstStyle/>
          <a:p>
            <a:fld id="{08E4ADFA-C8D9-9249-88DA-D1F0CFB45D65}" type="datetimeFigureOut">
              <a:rPr lang="en-US" smtClean="0"/>
              <a:t>4/11/23</a:t>
            </a:fld>
            <a:endParaRPr lang="en-US"/>
          </a:p>
        </p:txBody>
      </p:sp>
      <p:sp>
        <p:nvSpPr>
          <p:cNvPr id="6" name="Footer Placeholder 5">
            <a:extLst>
              <a:ext uri="{FF2B5EF4-FFF2-40B4-BE49-F238E27FC236}">
                <a16:creationId xmlns:a16="http://schemas.microsoft.com/office/drawing/2014/main" id="{F313B5BC-2373-9A79-E561-AF02E724F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62BFAA-3A37-6238-ED16-7662FD9D383B}"/>
              </a:ext>
            </a:extLst>
          </p:cNvPr>
          <p:cNvSpPr>
            <a:spLocks noGrp="1"/>
          </p:cNvSpPr>
          <p:nvPr>
            <p:ph type="sldNum" sz="quarter" idx="12"/>
          </p:nvPr>
        </p:nvSpPr>
        <p:spPr/>
        <p:txBody>
          <a:bodyPr/>
          <a:lstStyle/>
          <a:p>
            <a:fld id="{5F4D801A-DC6D-EF45-BD7F-C2129214E9C0}" type="slidenum">
              <a:rPr lang="en-US" smtClean="0"/>
              <a:t>‹#›</a:t>
            </a:fld>
            <a:endParaRPr lang="en-US"/>
          </a:p>
        </p:txBody>
      </p:sp>
    </p:spTree>
    <p:extLst>
      <p:ext uri="{BB962C8B-B14F-4D97-AF65-F5344CB8AC3E}">
        <p14:creationId xmlns:p14="http://schemas.microsoft.com/office/powerpoint/2010/main" val="2233516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1525DE-26DD-A4F7-9AB5-C0E816DAE4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52A0DE-45F2-57AC-3326-CF8D91FA64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AE948C-9BEC-45E4-D9FB-1264E16BEC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E4ADFA-C8D9-9249-88DA-D1F0CFB45D65}" type="datetimeFigureOut">
              <a:rPr lang="en-US" smtClean="0"/>
              <a:t>4/11/23</a:t>
            </a:fld>
            <a:endParaRPr lang="en-US"/>
          </a:p>
        </p:txBody>
      </p:sp>
      <p:sp>
        <p:nvSpPr>
          <p:cNvPr id="5" name="Footer Placeholder 4">
            <a:extLst>
              <a:ext uri="{FF2B5EF4-FFF2-40B4-BE49-F238E27FC236}">
                <a16:creationId xmlns:a16="http://schemas.microsoft.com/office/drawing/2014/main" id="{AC7A21B3-CD4E-0234-DB22-8262E6F3C2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69C122-923C-8A00-06D2-10B7386BAC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D801A-DC6D-EF45-BD7F-C2129214E9C0}" type="slidenum">
              <a:rPr lang="en-US" smtClean="0"/>
              <a:t>‹#›</a:t>
            </a:fld>
            <a:endParaRPr lang="en-US"/>
          </a:p>
        </p:txBody>
      </p:sp>
    </p:spTree>
    <p:extLst>
      <p:ext uri="{BB962C8B-B14F-4D97-AF65-F5344CB8AC3E}">
        <p14:creationId xmlns:p14="http://schemas.microsoft.com/office/powerpoint/2010/main" val="434397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gif"/><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picture containing dark&#10;&#10;Description automatically generated">
            <a:extLst>
              <a:ext uri="{FF2B5EF4-FFF2-40B4-BE49-F238E27FC236}">
                <a16:creationId xmlns:a16="http://schemas.microsoft.com/office/drawing/2014/main" id="{5F9E574E-11E0-04AD-CFCE-E36E132E9149}"/>
              </a:ext>
            </a:extLst>
          </p:cNvPr>
          <p:cNvPicPr>
            <a:picLocks noChangeAspect="1"/>
          </p:cNvPicPr>
          <p:nvPr/>
        </p:nvPicPr>
        <p:blipFill rotWithShape="1">
          <a:blip r:embed="rId2"/>
          <a:srcRect t="16805" b="19105"/>
          <a:stretch/>
        </p:blipFill>
        <p:spPr>
          <a:xfrm>
            <a:off x="-1504" y="0"/>
            <a:ext cx="12191980" cy="6856718"/>
          </a:xfrm>
          <a:prstGeom prst="rect">
            <a:avLst/>
          </a:prstGeom>
        </p:spPr>
      </p:pic>
      <p:sp>
        <p:nvSpPr>
          <p:cNvPr id="5" name="Title 1">
            <a:extLst>
              <a:ext uri="{FF2B5EF4-FFF2-40B4-BE49-F238E27FC236}">
                <a16:creationId xmlns:a16="http://schemas.microsoft.com/office/drawing/2014/main" id="{7ABE4DC3-54B3-BEF8-78A3-92832559E62E}"/>
              </a:ext>
            </a:extLst>
          </p:cNvPr>
          <p:cNvSpPr txBox="1">
            <a:spLocks/>
          </p:cNvSpPr>
          <p:nvPr/>
        </p:nvSpPr>
        <p:spPr>
          <a:xfrm>
            <a:off x="600233" y="758283"/>
            <a:ext cx="9144000" cy="173606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2"/>
                </a:solidFill>
                <a:latin typeface="Roboto" panose="02000000000000000000" pitchFamily="2" charset="0"/>
                <a:ea typeface="Roboto" panose="02000000000000000000" pitchFamily="2" charset="0"/>
              </a:rPr>
              <a:t>GEOL593: Seismology and Earth Structure</a:t>
            </a:r>
            <a:r>
              <a:rPr lang="en-US">
                <a:solidFill>
                  <a:schemeClr val="bg2"/>
                </a:solidFill>
                <a:latin typeface="Roboto" panose="02000000000000000000" pitchFamily="2" charset="0"/>
                <a:ea typeface="Roboto" panose="02000000000000000000" pitchFamily="2" charset="0"/>
              </a:rPr>
              <a:t>, </a:t>
            </a:r>
            <a:r>
              <a:rPr lang="en-US">
                <a:solidFill>
                  <a:schemeClr val="bg2"/>
                </a:solidFill>
                <a:latin typeface="Helvetica Light" panose="020B0403020202020204" pitchFamily="34" charset="0"/>
                <a:ea typeface="Roboto" panose="02000000000000000000" pitchFamily="2" charset="0"/>
              </a:rPr>
              <a:t>Spring 2023</a:t>
            </a:r>
          </a:p>
        </p:txBody>
      </p:sp>
      <p:sp>
        <p:nvSpPr>
          <p:cNvPr id="6" name="TextBox 5">
            <a:extLst>
              <a:ext uri="{FF2B5EF4-FFF2-40B4-BE49-F238E27FC236}">
                <a16:creationId xmlns:a16="http://schemas.microsoft.com/office/drawing/2014/main" id="{DCE3280C-DC50-5C1C-3794-D1FF966CE822}"/>
              </a:ext>
            </a:extLst>
          </p:cNvPr>
          <p:cNvSpPr txBox="1"/>
          <p:nvPr/>
        </p:nvSpPr>
        <p:spPr>
          <a:xfrm>
            <a:off x="706913" y="5042467"/>
            <a:ext cx="9549607" cy="954107"/>
          </a:xfrm>
          <a:prstGeom prst="rect">
            <a:avLst/>
          </a:prstGeom>
          <a:noFill/>
        </p:spPr>
        <p:txBody>
          <a:bodyPr wrap="square" rtlCol="0">
            <a:spAutoFit/>
          </a:bodyPr>
          <a:lstStyle/>
          <a:p>
            <a:r>
              <a:rPr lang="en-US" sz="2800">
                <a:solidFill>
                  <a:schemeClr val="bg2"/>
                </a:solidFill>
                <a:latin typeface="Roboto Thin" panose="02000000000000000000" pitchFamily="2" charset="0"/>
                <a:ea typeface="Roboto Thin" panose="02000000000000000000" pitchFamily="2" charset="0"/>
              </a:rPr>
              <a:t>Lecture 11: Planetary Seismology 2: Seismology on the Moon </a:t>
            </a:r>
            <a:endParaRPr lang="en-US" sz="2800" b="1" i="1">
              <a:solidFill>
                <a:schemeClr val="bg2"/>
              </a:solidFill>
              <a:latin typeface="Roboto Thin" panose="02000000000000000000" pitchFamily="2" charset="0"/>
              <a:ea typeface="Roboto Thin" panose="02000000000000000000" pitchFamily="2" charset="0"/>
            </a:endParaRPr>
          </a:p>
          <a:p>
            <a:r>
              <a:rPr lang="en-US" sz="2800">
                <a:solidFill>
                  <a:schemeClr val="bg2"/>
                </a:solidFill>
                <a:latin typeface="Roboto Thin" panose="02000000000000000000" pitchFamily="2" charset="0"/>
                <a:ea typeface="Roboto Thin" panose="02000000000000000000" pitchFamily="2" charset="0"/>
              </a:rPr>
              <a:t>4/04/23 </a:t>
            </a:r>
          </a:p>
        </p:txBody>
      </p:sp>
    </p:spTree>
    <p:extLst>
      <p:ext uri="{BB962C8B-B14F-4D97-AF65-F5344CB8AC3E}">
        <p14:creationId xmlns:p14="http://schemas.microsoft.com/office/powerpoint/2010/main" val="660872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1191-6DC9-3D5A-F9C6-0430F161EEAE}"/>
              </a:ext>
            </a:extLst>
          </p:cNvPr>
          <p:cNvSpPr>
            <a:spLocks noGrp="1"/>
          </p:cNvSpPr>
          <p:nvPr>
            <p:ph type="title"/>
          </p:nvPr>
        </p:nvSpPr>
        <p:spPr/>
        <p:txBody>
          <a:bodyPr/>
          <a:lstStyle/>
          <a:p>
            <a:r>
              <a:rPr lang="en-US"/>
              <a:t>Bit-depth</a:t>
            </a:r>
          </a:p>
        </p:txBody>
      </p:sp>
      <p:sp>
        <p:nvSpPr>
          <p:cNvPr id="3" name="TextBox 2">
            <a:extLst>
              <a:ext uri="{FF2B5EF4-FFF2-40B4-BE49-F238E27FC236}">
                <a16:creationId xmlns:a16="http://schemas.microsoft.com/office/drawing/2014/main" id="{D9C034DD-0720-2532-816A-2C7263DEC331}"/>
              </a:ext>
            </a:extLst>
          </p:cNvPr>
          <p:cNvSpPr txBox="1"/>
          <p:nvPr/>
        </p:nvSpPr>
        <p:spPr>
          <a:xfrm>
            <a:off x="550256" y="1262231"/>
            <a:ext cx="10775470"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To limit the amount of data, the digitizer of PSE recorded digital units between 0 – 1023 (10-bit data), which caused data resolution issues when the dynamic range is large.</a:t>
            </a:r>
          </a:p>
        </p:txBody>
      </p:sp>
      <p:pic>
        <p:nvPicPr>
          <p:cNvPr id="7" name="Picture 6" descr="Diagram&#10;&#10;Description automatically generated with low confidence">
            <a:extLst>
              <a:ext uri="{FF2B5EF4-FFF2-40B4-BE49-F238E27FC236}">
                <a16:creationId xmlns:a16="http://schemas.microsoft.com/office/drawing/2014/main" id="{0E7A28CE-7C35-1DAF-47BC-FEDBD028432A}"/>
              </a:ext>
            </a:extLst>
          </p:cNvPr>
          <p:cNvPicPr>
            <a:picLocks noChangeAspect="1"/>
          </p:cNvPicPr>
          <p:nvPr/>
        </p:nvPicPr>
        <p:blipFill rotWithShape="1">
          <a:blip r:embed="rId2"/>
          <a:srcRect t="46063" b="-1"/>
          <a:stretch/>
        </p:blipFill>
        <p:spPr>
          <a:xfrm>
            <a:off x="2812039" y="2593701"/>
            <a:ext cx="5727032" cy="3799793"/>
          </a:xfrm>
          <a:prstGeom prst="rect">
            <a:avLst/>
          </a:prstGeom>
        </p:spPr>
      </p:pic>
      <p:cxnSp>
        <p:nvCxnSpPr>
          <p:cNvPr id="9" name="Straight Arrow Connector 8">
            <a:extLst>
              <a:ext uri="{FF2B5EF4-FFF2-40B4-BE49-F238E27FC236}">
                <a16:creationId xmlns:a16="http://schemas.microsoft.com/office/drawing/2014/main" id="{4225391B-EF9B-FCD3-2709-9F1886B64B04}"/>
              </a:ext>
            </a:extLst>
          </p:cNvPr>
          <p:cNvCxnSpPr/>
          <p:nvPr/>
        </p:nvCxnSpPr>
        <p:spPr>
          <a:xfrm flipH="1">
            <a:off x="8288489" y="4893888"/>
            <a:ext cx="802105" cy="368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78BB43-A275-06EF-BAF6-C575BAB333CE}"/>
              </a:ext>
            </a:extLst>
          </p:cNvPr>
          <p:cNvSpPr txBox="1"/>
          <p:nvPr/>
        </p:nvSpPr>
        <p:spPr>
          <a:xfrm>
            <a:off x="9186619" y="4493597"/>
            <a:ext cx="2139107" cy="584775"/>
          </a:xfrm>
          <a:prstGeom prst="rect">
            <a:avLst/>
          </a:prstGeom>
          <a:noFill/>
        </p:spPr>
        <p:txBody>
          <a:bodyPr wrap="square" rtlCol="0">
            <a:spAutoFit/>
          </a:bodyPr>
          <a:lstStyle/>
          <a:p>
            <a:r>
              <a:rPr lang="en-US" sz="1600">
                <a:latin typeface="Montserrat" pitchFamily="2" charset="77"/>
              </a:rPr>
              <a:t>artifact of coarse digitization</a:t>
            </a:r>
          </a:p>
        </p:txBody>
      </p:sp>
    </p:spTree>
    <p:extLst>
      <p:ext uri="{BB962C8B-B14F-4D97-AF65-F5344CB8AC3E}">
        <p14:creationId xmlns:p14="http://schemas.microsoft.com/office/powerpoint/2010/main" val="2907864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43E6-6EB8-67DB-CDAD-F10F195BF1B1}"/>
              </a:ext>
            </a:extLst>
          </p:cNvPr>
          <p:cNvSpPr>
            <a:spLocks noGrp="1"/>
          </p:cNvSpPr>
          <p:nvPr>
            <p:ph type="title"/>
          </p:nvPr>
        </p:nvSpPr>
        <p:spPr/>
        <p:txBody>
          <a:bodyPr/>
          <a:lstStyle/>
          <a:p>
            <a:r>
              <a:rPr lang="en-US"/>
              <a:t>Moonquakes</a:t>
            </a:r>
          </a:p>
        </p:txBody>
      </p:sp>
      <p:pic>
        <p:nvPicPr>
          <p:cNvPr id="3" name="Picture 2" descr="figure 7">
            <a:extLst>
              <a:ext uri="{FF2B5EF4-FFF2-40B4-BE49-F238E27FC236}">
                <a16:creationId xmlns:a16="http://schemas.microsoft.com/office/drawing/2014/main" id="{8DD4CAAD-3A15-FF51-F0B6-95D7F350B9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333"/>
          <a:stretch/>
        </p:blipFill>
        <p:spPr bwMode="auto">
          <a:xfrm>
            <a:off x="1537704" y="3429000"/>
            <a:ext cx="8335406" cy="30306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figure 7">
            <a:extLst>
              <a:ext uri="{FF2B5EF4-FFF2-40B4-BE49-F238E27FC236}">
                <a16:creationId xmlns:a16="http://schemas.microsoft.com/office/drawing/2014/main" id="{07E69F5D-247F-BB38-682C-3223275906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639" r="304" b="15730"/>
          <a:stretch/>
        </p:blipFill>
        <p:spPr bwMode="auto">
          <a:xfrm>
            <a:off x="9997944" y="3429000"/>
            <a:ext cx="478519" cy="25539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63C6B0-471C-B4D1-4393-52906BC3917C}"/>
              </a:ext>
            </a:extLst>
          </p:cNvPr>
          <p:cNvSpPr txBox="1"/>
          <p:nvPr/>
        </p:nvSpPr>
        <p:spPr>
          <a:xfrm>
            <a:off x="515439" y="806116"/>
            <a:ext cx="11161121" cy="2585323"/>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Prior to Apollo, the moon was thought to be geologically dead. The only expected sources of seismicity were occasional </a:t>
            </a:r>
            <a:r>
              <a:rPr lang="en-US" b="1">
                <a:latin typeface="Montserrat" pitchFamily="2" charset="77"/>
              </a:rPr>
              <a:t>meteorite impacts</a:t>
            </a:r>
            <a:r>
              <a:rPr lang="en-US">
                <a:latin typeface="Montserrat" pitchFamily="2" charset="77"/>
              </a:rPr>
              <a:t>.</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Surprisingly, many naturally occurring moonquakes were detected. The two main categories are </a:t>
            </a:r>
            <a:r>
              <a:rPr lang="en-US" b="1">
                <a:latin typeface="Montserrat" pitchFamily="2" charset="77"/>
              </a:rPr>
              <a:t>deep moonquakes</a:t>
            </a:r>
            <a:r>
              <a:rPr lang="en-US">
                <a:latin typeface="Montserrat" pitchFamily="2" charset="77"/>
              </a:rPr>
              <a:t> and </a:t>
            </a:r>
            <a:r>
              <a:rPr lang="en-US" b="1">
                <a:latin typeface="Montserrat" pitchFamily="2" charset="77"/>
              </a:rPr>
              <a:t>shallow moonquakes</a:t>
            </a:r>
            <a:r>
              <a:rPr lang="en-US">
                <a:latin typeface="Montserrat" pitchFamily="2" charset="77"/>
              </a:rPr>
              <a:t>.</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 full catalog of seismic events from Apollo contains &gt; 12,000 events (most of which are deep moonquakes)</a:t>
            </a:r>
          </a:p>
          <a:p>
            <a:endParaRPr lang="en-US">
              <a:latin typeface="Montserrat" pitchFamily="2" charset="77"/>
            </a:endParaRPr>
          </a:p>
        </p:txBody>
      </p:sp>
    </p:spTree>
    <p:extLst>
      <p:ext uri="{BB962C8B-B14F-4D97-AF65-F5344CB8AC3E}">
        <p14:creationId xmlns:p14="http://schemas.microsoft.com/office/powerpoint/2010/main" val="245012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BE30-4A24-FEE8-59C1-11FED622DAC0}"/>
              </a:ext>
            </a:extLst>
          </p:cNvPr>
          <p:cNvSpPr>
            <a:spLocks noGrp="1"/>
          </p:cNvSpPr>
          <p:nvPr>
            <p:ph type="title"/>
          </p:nvPr>
        </p:nvSpPr>
        <p:spPr/>
        <p:txBody>
          <a:bodyPr/>
          <a:lstStyle/>
          <a:p>
            <a:r>
              <a:rPr lang="en-US"/>
              <a:t>Moonquake locations</a:t>
            </a:r>
          </a:p>
        </p:txBody>
      </p:sp>
      <p:pic>
        <p:nvPicPr>
          <p:cNvPr id="4" name="Picture 3" descr="Diagram&#10;&#10;Description automatically generated">
            <a:extLst>
              <a:ext uri="{FF2B5EF4-FFF2-40B4-BE49-F238E27FC236}">
                <a16:creationId xmlns:a16="http://schemas.microsoft.com/office/drawing/2014/main" id="{1048A93C-1059-3D1C-C035-1D919105E415}"/>
              </a:ext>
            </a:extLst>
          </p:cNvPr>
          <p:cNvPicPr>
            <a:picLocks noChangeAspect="1"/>
          </p:cNvPicPr>
          <p:nvPr/>
        </p:nvPicPr>
        <p:blipFill rotWithShape="1">
          <a:blip r:embed="rId2"/>
          <a:srcRect b="41696"/>
          <a:stretch/>
        </p:blipFill>
        <p:spPr>
          <a:xfrm>
            <a:off x="5785678" y="996978"/>
            <a:ext cx="6146493" cy="5200260"/>
          </a:xfrm>
          <a:prstGeom prst="rect">
            <a:avLst/>
          </a:prstGeom>
        </p:spPr>
      </p:pic>
      <p:pic>
        <p:nvPicPr>
          <p:cNvPr id="3" name="Picture 2" descr="Diagram&#10;&#10;Description automatically generated">
            <a:extLst>
              <a:ext uri="{FF2B5EF4-FFF2-40B4-BE49-F238E27FC236}">
                <a16:creationId xmlns:a16="http://schemas.microsoft.com/office/drawing/2014/main" id="{3509A1F6-E440-D652-11D6-866F44FC2105}"/>
              </a:ext>
            </a:extLst>
          </p:cNvPr>
          <p:cNvPicPr>
            <a:picLocks noChangeAspect="1"/>
          </p:cNvPicPr>
          <p:nvPr/>
        </p:nvPicPr>
        <p:blipFill rotWithShape="1">
          <a:blip r:embed="rId2"/>
          <a:srcRect l="65446" t="58077" r="11629" b="36880"/>
          <a:stretch/>
        </p:blipFill>
        <p:spPr>
          <a:xfrm>
            <a:off x="10403174" y="3372189"/>
            <a:ext cx="1409075" cy="449837"/>
          </a:xfrm>
          <a:prstGeom prst="rect">
            <a:avLst/>
          </a:prstGeom>
        </p:spPr>
      </p:pic>
      <p:sp>
        <p:nvSpPr>
          <p:cNvPr id="5" name="TextBox 4">
            <a:extLst>
              <a:ext uri="{FF2B5EF4-FFF2-40B4-BE49-F238E27FC236}">
                <a16:creationId xmlns:a16="http://schemas.microsoft.com/office/drawing/2014/main" id="{4CA6B420-C249-10AC-64EE-5E1F64FC6D5E}"/>
              </a:ext>
            </a:extLst>
          </p:cNvPr>
          <p:cNvSpPr txBox="1"/>
          <p:nvPr/>
        </p:nvSpPr>
        <p:spPr>
          <a:xfrm>
            <a:off x="437321" y="1143000"/>
            <a:ext cx="5658679" cy="4247317"/>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Over 12,000 events in total.</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Event locations were possible using array techniques, and models of the velocity structure of the moon.</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Deep moonquakes the most common natural sources, shallow moonquakes the least common natural sources.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b="1">
                <a:latin typeface="Montserrat" pitchFamily="2" charset="77"/>
              </a:rPr>
              <a:t>No moonquakes from the far side! </a:t>
            </a:r>
            <a:r>
              <a:rPr lang="en-US">
                <a:latin typeface="Montserrat" pitchFamily="2" charset="77"/>
              </a:rPr>
              <a:t>(Strongly attenuating layer in the deep moon?)</a:t>
            </a:r>
          </a:p>
          <a:p>
            <a:endParaRPr lang="en-US">
              <a:latin typeface="Montserrat" pitchFamily="2" charset="77"/>
            </a:endParaRPr>
          </a:p>
          <a:p>
            <a:endParaRPr lang="en-US">
              <a:latin typeface="Montserrat" pitchFamily="2" charset="77"/>
            </a:endParaRPr>
          </a:p>
        </p:txBody>
      </p:sp>
      <p:sp>
        <p:nvSpPr>
          <p:cNvPr id="6" name="TextBox 5">
            <a:extLst>
              <a:ext uri="{FF2B5EF4-FFF2-40B4-BE49-F238E27FC236}">
                <a16:creationId xmlns:a16="http://schemas.microsoft.com/office/drawing/2014/main" id="{10D1FE27-194A-7EA0-F33D-6D81A4CA9371}"/>
              </a:ext>
            </a:extLst>
          </p:cNvPr>
          <p:cNvSpPr txBox="1"/>
          <p:nvPr/>
        </p:nvSpPr>
        <p:spPr>
          <a:xfrm>
            <a:off x="6571252" y="6205402"/>
            <a:ext cx="2168468" cy="307777"/>
          </a:xfrm>
          <a:prstGeom prst="rect">
            <a:avLst/>
          </a:prstGeom>
          <a:noFill/>
        </p:spPr>
        <p:txBody>
          <a:bodyPr wrap="square" rtlCol="0">
            <a:spAutoFit/>
          </a:bodyPr>
          <a:lstStyle/>
          <a:p>
            <a:r>
              <a:rPr lang="en-US" sz="1400">
                <a:latin typeface="Montserrat" pitchFamily="2" charset="77"/>
              </a:rPr>
              <a:t>Garcia et al., (2019)</a:t>
            </a:r>
          </a:p>
        </p:txBody>
      </p:sp>
    </p:spTree>
    <p:extLst>
      <p:ext uri="{BB962C8B-B14F-4D97-AF65-F5344CB8AC3E}">
        <p14:creationId xmlns:p14="http://schemas.microsoft.com/office/powerpoint/2010/main" val="21501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69F64-6472-5F8F-C5C7-811209D47E9F}"/>
              </a:ext>
            </a:extLst>
          </p:cNvPr>
          <p:cNvSpPr>
            <a:spLocks noGrp="1"/>
          </p:cNvSpPr>
          <p:nvPr>
            <p:ph type="title"/>
          </p:nvPr>
        </p:nvSpPr>
        <p:spPr/>
        <p:txBody>
          <a:bodyPr/>
          <a:lstStyle/>
          <a:p>
            <a:r>
              <a:rPr lang="en-US"/>
              <a:t>Deep moonquakes</a:t>
            </a:r>
          </a:p>
        </p:txBody>
      </p:sp>
      <p:pic>
        <p:nvPicPr>
          <p:cNvPr id="4" name="Picture 3" descr="Diagram&#10;&#10;Description automatically generated">
            <a:extLst>
              <a:ext uri="{FF2B5EF4-FFF2-40B4-BE49-F238E27FC236}">
                <a16:creationId xmlns:a16="http://schemas.microsoft.com/office/drawing/2014/main" id="{3183B97B-694B-E77B-DE56-6B6685EE9DD7}"/>
              </a:ext>
            </a:extLst>
          </p:cNvPr>
          <p:cNvPicPr>
            <a:picLocks noChangeAspect="1"/>
          </p:cNvPicPr>
          <p:nvPr/>
        </p:nvPicPr>
        <p:blipFill>
          <a:blip r:embed="rId2"/>
          <a:stretch>
            <a:fillRect/>
          </a:stretch>
        </p:blipFill>
        <p:spPr>
          <a:xfrm>
            <a:off x="6499114" y="1308944"/>
            <a:ext cx="5692886" cy="4178968"/>
          </a:xfrm>
          <a:prstGeom prst="rect">
            <a:avLst/>
          </a:prstGeom>
        </p:spPr>
      </p:pic>
      <p:sp>
        <p:nvSpPr>
          <p:cNvPr id="5" name="TextBox 4">
            <a:extLst>
              <a:ext uri="{FF2B5EF4-FFF2-40B4-BE49-F238E27FC236}">
                <a16:creationId xmlns:a16="http://schemas.microsoft.com/office/drawing/2014/main" id="{9ADF2777-7230-9E55-B72B-EAB9C2AC86BC}"/>
              </a:ext>
            </a:extLst>
          </p:cNvPr>
          <p:cNvSpPr txBox="1"/>
          <p:nvPr/>
        </p:nvSpPr>
        <p:spPr>
          <a:xfrm>
            <a:off x="437321" y="1143000"/>
            <a:ext cx="5658679" cy="4247317"/>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Depths between 700 – 1,200 km.</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Over 7,000 deep moonquakes cataloged. </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Relatively small magnitudes (maximum magnitude of ~Mb 3).</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Many quakes seem to share a common source region. These moonquake loci are commonly called ‘</a:t>
            </a:r>
            <a:r>
              <a:rPr lang="en-US" b="1">
                <a:latin typeface="Montserrat" pitchFamily="2" charset="77"/>
              </a:rPr>
              <a:t>nests</a:t>
            </a:r>
            <a:r>
              <a:rPr lang="en-US">
                <a:latin typeface="Montserrat" pitchFamily="2" charset="77"/>
              </a:rPr>
              <a:t>’.</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Very likely to be tidal in origin. Their occurrence follows tidal periodicities. </a:t>
            </a:r>
          </a:p>
          <a:p>
            <a:endParaRPr lang="en-US">
              <a:latin typeface="Montserrat" pitchFamily="2" charset="77"/>
            </a:endParaRPr>
          </a:p>
          <a:p>
            <a:endParaRPr lang="en-US">
              <a:latin typeface="Montserrat" pitchFamily="2" charset="77"/>
            </a:endParaRPr>
          </a:p>
        </p:txBody>
      </p:sp>
    </p:spTree>
    <p:extLst>
      <p:ext uri="{BB962C8B-B14F-4D97-AF65-F5344CB8AC3E}">
        <p14:creationId xmlns:p14="http://schemas.microsoft.com/office/powerpoint/2010/main" val="3226685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87F18-F516-629B-5426-28860082D875}"/>
              </a:ext>
            </a:extLst>
          </p:cNvPr>
          <p:cNvSpPr>
            <a:spLocks noGrp="1"/>
          </p:cNvSpPr>
          <p:nvPr>
            <p:ph type="title"/>
          </p:nvPr>
        </p:nvSpPr>
        <p:spPr/>
        <p:txBody>
          <a:bodyPr/>
          <a:lstStyle/>
          <a:p>
            <a:r>
              <a:rPr lang="en-US"/>
              <a:t>Shallow moonquakes</a:t>
            </a:r>
          </a:p>
        </p:txBody>
      </p:sp>
      <p:pic>
        <p:nvPicPr>
          <p:cNvPr id="4" name="Picture 3" descr="A picture containing graphical user interface&#10;&#10;Description automatically generated">
            <a:extLst>
              <a:ext uri="{FF2B5EF4-FFF2-40B4-BE49-F238E27FC236}">
                <a16:creationId xmlns:a16="http://schemas.microsoft.com/office/drawing/2014/main" id="{04F3C042-7B3E-2475-E12A-5DBAFE154213}"/>
              </a:ext>
            </a:extLst>
          </p:cNvPr>
          <p:cNvPicPr>
            <a:picLocks noChangeAspect="1"/>
          </p:cNvPicPr>
          <p:nvPr/>
        </p:nvPicPr>
        <p:blipFill>
          <a:blip r:embed="rId2"/>
          <a:stretch>
            <a:fillRect/>
          </a:stretch>
        </p:blipFill>
        <p:spPr>
          <a:xfrm>
            <a:off x="9113811" y="1643604"/>
            <a:ext cx="2892429" cy="3860157"/>
          </a:xfrm>
          <a:prstGeom prst="rect">
            <a:avLst/>
          </a:prstGeom>
        </p:spPr>
      </p:pic>
      <p:pic>
        <p:nvPicPr>
          <p:cNvPr id="6" name="Picture 5" descr="Chart, scatter chart&#10;&#10;Description automatically generated">
            <a:extLst>
              <a:ext uri="{FF2B5EF4-FFF2-40B4-BE49-F238E27FC236}">
                <a16:creationId xmlns:a16="http://schemas.microsoft.com/office/drawing/2014/main" id="{20150178-197D-FFF3-8BED-6CEA5CDF2236}"/>
              </a:ext>
            </a:extLst>
          </p:cNvPr>
          <p:cNvPicPr>
            <a:picLocks noChangeAspect="1"/>
          </p:cNvPicPr>
          <p:nvPr/>
        </p:nvPicPr>
        <p:blipFill>
          <a:blip r:embed="rId3"/>
          <a:stretch>
            <a:fillRect/>
          </a:stretch>
        </p:blipFill>
        <p:spPr>
          <a:xfrm>
            <a:off x="5113340" y="1070658"/>
            <a:ext cx="4185666" cy="4716684"/>
          </a:xfrm>
          <a:prstGeom prst="rect">
            <a:avLst/>
          </a:prstGeom>
        </p:spPr>
      </p:pic>
      <p:sp>
        <p:nvSpPr>
          <p:cNvPr id="7" name="TextBox 6">
            <a:extLst>
              <a:ext uri="{FF2B5EF4-FFF2-40B4-BE49-F238E27FC236}">
                <a16:creationId xmlns:a16="http://schemas.microsoft.com/office/drawing/2014/main" id="{089C7BBA-0D0E-6801-5639-6B6477CFF240}"/>
              </a:ext>
            </a:extLst>
          </p:cNvPr>
          <p:cNvSpPr txBox="1"/>
          <p:nvPr/>
        </p:nvSpPr>
        <p:spPr>
          <a:xfrm>
            <a:off x="437322" y="1212448"/>
            <a:ext cx="4562942"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Only 28 events cataloged events. </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Larger in magnitude than deep moonquakes (largest magnitude of ~ Mw 5).</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Dominate the total moment release in the Lunar quake catalog.</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Possibly related to compressional tectonics (occur near mapped lobate scarp features).</a:t>
            </a:r>
          </a:p>
          <a:p>
            <a:endParaRPr lang="en-US">
              <a:latin typeface="Montserrat" pitchFamily="2" charset="77"/>
            </a:endParaRPr>
          </a:p>
          <a:p>
            <a:endParaRPr lang="en-US">
              <a:latin typeface="Montserrat" pitchFamily="2" charset="77"/>
            </a:endParaRPr>
          </a:p>
        </p:txBody>
      </p:sp>
      <p:sp>
        <p:nvSpPr>
          <p:cNvPr id="8" name="TextBox 7">
            <a:extLst>
              <a:ext uri="{FF2B5EF4-FFF2-40B4-BE49-F238E27FC236}">
                <a16:creationId xmlns:a16="http://schemas.microsoft.com/office/drawing/2014/main" id="{2C56B884-E92B-4C0A-C300-5E8D83B151E5}"/>
              </a:ext>
            </a:extLst>
          </p:cNvPr>
          <p:cNvSpPr txBox="1"/>
          <p:nvPr/>
        </p:nvSpPr>
        <p:spPr>
          <a:xfrm>
            <a:off x="5502285" y="5787342"/>
            <a:ext cx="2168468" cy="307777"/>
          </a:xfrm>
          <a:prstGeom prst="rect">
            <a:avLst/>
          </a:prstGeom>
          <a:noFill/>
        </p:spPr>
        <p:txBody>
          <a:bodyPr wrap="square" rtlCol="0">
            <a:spAutoFit/>
          </a:bodyPr>
          <a:lstStyle/>
          <a:p>
            <a:r>
              <a:rPr lang="en-US" sz="1400">
                <a:latin typeface="Montserrat" pitchFamily="2" charset="77"/>
              </a:rPr>
              <a:t>Watters et al., (2019)</a:t>
            </a:r>
          </a:p>
        </p:txBody>
      </p:sp>
    </p:spTree>
    <p:extLst>
      <p:ext uri="{BB962C8B-B14F-4D97-AF65-F5344CB8AC3E}">
        <p14:creationId xmlns:p14="http://schemas.microsoft.com/office/powerpoint/2010/main" val="3823171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6699-9CA3-2F4D-FBB9-7D5E087EF0B8}"/>
              </a:ext>
            </a:extLst>
          </p:cNvPr>
          <p:cNvSpPr>
            <a:spLocks noGrp="1"/>
          </p:cNvSpPr>
          <p:nvPr>
            <p:ph type="title"/>
          </p:nvPr>
        </p:nvSpPr>
        <p:spPr/>
        <p:txBody>
          <a:bodyPr/>
          <a:lstStyle/>
          <a:p>
            <a:r>
              <a:rPr lang="en-US"/>
              <a:t>Deep moonquake stacks</a:t>
            </a:r>
          </a:p>
        </p:txBody>
      </p:sp>
      <p:pic>
        <p:nvPicPr>
          <p:cNvPr id="5122" name="Picture 2" descr="figure 8">
            <a:extLst>
              <a:ext uri="{FF2B5EF4-FFF2-40B4-BE49-F238E27FC236}">
                <a16:creationId xmlns:a16="http://schemas.microsoft.com/office/drawing/2014/main" id="{8662B252-0558-1C1B-414A-443DB5F79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7079" y="969699"/>
            <a:ext cx="6466874" cy="49186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ABF68F-B3C8-28FE-4E15-BC644420DB4E}"/>
              </a:ext>
            </a:extLst>
          </p:cNvPr>
          <p:cNvSpPr txBox="1"/>
          <p:nvPr/>
        </p:nvSpPr>
        <p:spPr>
          <a:xfrm>
            <a:off x="437321" y="1240972"/>
            <a:ext cx="4069365" cy="2308324"/>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Due to the waveform similarity and close proximity between different events in a deep moonquake ‘nest’, the waveforms can be stacked to enhance signal to noise ratio.</a:t>
            </a:r>
          </a:p>
          <a:p>
            <a:endParaRPr lang="en-US">
              <a:latin typeface="Montserrat" pitchFamily="2" charset="77"/>
            </a:endParaRPr>
          </a:p>
          <a:p>
            <a:endParaRPr lang="en-US">
              <a:latin typeface="Montserrat" pitchFamily="2" charset="77"/>
            </a:endParaRPr>
          </a:p>
        </p:txBody>
      </p:sp>
    </p:spTree>
    <p:extLst>
      <p:ext uri="{BB962C8B-B14F-4D97-AF65-F5344CB8AC3E}">
        <p14:creationId xmlns:p14="http://schemas.microsoft.com/office/powerpoint/2010/main" val="2693112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FCEC-D244-C613-5850-708891B18C18}"/>
              </a:ext>
            </a:extLst>
          </p:cNvPr>
          <p:cNvSpPr>
            <a:spLocks noGrp="1"/>
          </p:cNvSpPr>
          <p:nvPr>
            <p:ph type="title"/>
          </p:nvPr>
        </p:nvSpPr>
        <p:spPr/>
        <p:txBody>
          <a:bodyPr/>
          <a:lstStyle/>
          <a:p>
            <a:r>
              <a:rPr lang="en-US"/>
              <a:t>S-to-P receiver functions</a:t>
            </a:r>
          </a:p>
        </p:txBody>
      </p:sp>
      <p:pic>
        <p:nvPicPr>
          <p:cNvPr id="4" name="Picture 3" descr="Diagram&#10;&#10;Description automatically generated">
            <a:extLst>
              <a:ext uri="{FF2B5EF4-FFF2-40B4-BE49-F238E27FC236}">
                <a16:creationId xmlns:a16="http://schemas.microsoft.com/office/drawing/2014/main" id="{52217344-1CE4-941F-72FD-51A532D7A08B}"/>
              </a:ext>
            </a:extLst>
          </p:cNvPr>
          <p:cNvPicPr>
            <a:picLocks noChangeAspect="1"/>
          </p:cNvPicPr>
          <p:nvPr/>
        </p:nvPicPr>
        <p:blipFill>
          <a:blip r:embed="rId2"/>
          <a:stretch>
            <a:fillRect/>
          </a:stretch>
        </p:blipFill>
        <p:spPr>
          <a:xfrm>
            <a:off x="1717696" y="3943806"/>
            <a:ext cx="3557540" cy="2552585"/>
          </a:xfrm>
          <a:prstGeom prst="rect">
            <a:avLst/>
          </a:prstGeom>
        </p:spPr>
      </p:pic>
      <p:pic>
        <p:nvPicPr>
          <p:cNvPr id="6" name="Picture 5" descr="Diagram&#10;&#10;Description automatically generated">
            <a:extLst>
              <a:ext uri="{FF2B5EF4-FFF2-40B4-BE49-F238E27FC236}">
                <a16:creationId xmlns:a16="http://schemas.microsoft.com/office/drawing/2014/main" id="{8F8F9D86-45CE-F53F-7103-BDD092CC6069}"/>
              </a:ext>
            </a:extLst>
          </p:cNvPr>
          <p:cNvPicPr>
            <a:picLocks noChangeAspect="1"/>
          </p:cNvPicPr>
          <p:nvPr/>
        </p:nvPicPr>
        <p:blipFill rotWithShape="1">
          <a:blip r:embed="rId3"/>
          <a:srcRect b="37175"/>
          <a:stretch/>
        </p:blipFill>
        <p:spPr>
          <a:xfrm>
            <a:off x="7195736" y="1011786"/>
            <a:ext cx="3557539" cy="4906326"/>
          </a:xfrm>
          <a:prstGeom prst="rect">
            <a:avLst/>
          </a:prstGeom>
        </p:spPr>
      </p:pic>
      <p:pic>
        <p:nvPicPr>
          <p:cNvPr id="7" name="Picture 6" descr="Diagram&#10;&#10;Description automatically generated">
            <a:extLst>
              <a:ext uri="{FF2B5EF4-FFF2-40B4-BE49-F238E27FC236}">
                <a16:creationId xmlns:a16="http://schemas.microsoft.com/office/drawing/2014/main" id="{0AEBE983-5DF1-9FFB-2B71-2A73C4DBFF9E}"/>
              </a:ext>
            </a:extLst>
          </p:cNvPr>
          <p:cNvPicPr>
            <a:picLocks noChangeAspect="1"/>
          </p:cNvPicPr>
          <p:nvPr/>
        </p:nvPicPr>
        <p:blipFill rotWithShape="1">
          <a:blip r:embed="rId3"/>
          <a:srcRect t="92693"/>
          <a:stretch/>
        </p:blipFill>
        <p:spPr>
          <a:xfrm>
            <a:off x="7195736" y="5347472"/>
            <a:ext cx="3557539" cy="570640"/>
          </a:xfrm>
          <a:prstGeom prst="rect">
            <a:avLst/>
          </a:prstGeom>
        </p:spPr>
      </p:pic>
      <p:sp>
        <p:nvSpPr>
          <p:cNvPr id="8" name="TextBox 7">
            <a:extLst>
              <a:ext uri="{FF2B5EF4-FFF2-40B4-BE49-F238E27FC236}">
                <a16:creationId xmlns:a16="http://schemas.microsoft.com/office/drawing/2014/main" id="{3A2C7AF7-A8D1-2675-EA01-A700C86E480B}"/>
              </a:ext>
            </a:extLst>
          </p:cNvPr>
          <p:cNvSpPr txBox="1"/>
          <p:nvPr/>
        </p:nvSpPr>
        <p:spPr>
          <a:xfrm>
            <a:off x="452820" y="975837"/>
            <a:ext cx="6742916" cy="3139321"/>
          </a:xfrm>
          <a:prstGeom prst="rect">
            <a:avLst/>
          </a:prstGeom>
          <a:noFill/>
        </p:spPr>
        <p:txBody>
          <a:bodyPr wrap="square" rtlCol="0">
            <a:spAutoFit/>
          </a:bodyPr>
          <a:lstStyle/>
          <a:p>
            <a:pPr marL="285750" indent="-285750">
              <a:buFont typeface="Arial" panose="020B0604020202020204" pitchFamily="34" charset="0"/>
              <a:buChar char="•"/>
            </a:pPr>
            <a:r>
              <a:rPr lang="en-US" err="1">
                <a:latin typeface="Montserrat" pitchFamily="2" charset="77"/>
              </a:rPr>
              <a:t>Vinnik</a:t>
            </a:r>
            <a:r>
              <a:rPr lang="en-US">
                <a:latin typeface="Montserrat" pitchFamily="2" charset="77"/>
              </a:rPr>
              <a:t> et al., (2001) performed S-to-P receiver function analysis on deep moonquake stacks to study crustal structure below Apollo 12. </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S-to-P is preferred because the P-to-S phases are often lost in the strong scattering coda.</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Results show a crust-mantle boundary at ~55 km depth and a shallow low velocity layer ~1.4 km thick</a:t>
            </a:r>
          </a:p>
          <a:p>
            <a:endParaRPr lang="en-US">
              <a:latin typeface="Montserrat" pitchFamily="2" charset="77"/>
            </a:endParaRPr>
          </a:p>
          <a:p>
            <a:endParaRPr lang="en-US">
              <a:latin typeface="Montserrat" pitchFamily="2" charset="77"/>
            </a:endParaRPr>
          </a:p>
        </p:txBody>
      </p:sp>
    </p:spTree>
    <p:extLst>
      <p:ext uri="{BB962C8B-B14F-4D97-AF65-F5344CB8AC3E}">
        <p14:creationId xmlns:p14="http://schemas.microsoft.com/office/powerpoint/2010/main" val="2676023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E20B-5558-0D21-845C-6716F13355A5}"/>
              </a:ext>
            </a:extLst>
          </p:cNvPr>
          <p:cNvSpPr>
            <a:spLocks noGrp="1"/>
          </p:cNvSpPr>
          <p:nvPr>
            <p:ph type="title"/>
          </p:nvPr>
        </p:nvSpPr>
        <p:spPr/>
        <p:txBody>
          <a:bodyPr/>
          <a:lstStyle/>
          <a:p>
            <a:r>
              <a:rPr lang="en-US"/>
              <a:t>Ambient noise correlations</a:t>
            </a:r>
          </a:p>
        </p:txBody>
      </p:sp>
      <p:pic>
        <p:nvPicPr>
          <p:cNvPr id="4" name="Picture 3" descr="Diagram&#10;&#10;Description automatically generated">
            <a:extLst>
              <a:ext uri="{FF2B5EF4-FFF2-40B4-BE49-F238E27FC236}">
                <a16:creationId xmlns:a16="http://schemas.microsoft.com/office/drawing/2014/main" id="{B3D0DA5C-DFF5-7078-8BE9-C0EC4C8407F9}"/>
              </a:ext>
            </a:extLst>
          </p:cNvPr>
          <p:cNvPicPr>
            <a:picLocks noChangeAspect="1"/>
          </p:cNvPicPr>
          <p:nvPr/>
        </p:nvPicPr>
        <p:blipFill>
          <a:blip r:embed="rId2"/>
          <a:stretch>
            <a:fillRect/>
          </a:stretch>
        </p:blipFill>
        <p:spPr>
          <a:xfrm>
            <a:off x="8101676" y="703043"/>
            <a:ext cx="2895232" cy="2929467"/>
          </a:xfrm>
          <a:prstGeom prst="rect">
            <a:avLst/>
          </a:prstGeom>
        </p:spPr>
      </p:pic>
      <p:sp>
        <p:nvSpPr>
          <p:cNvPr id="5" name="TextBox 4">
            <a:extLst>
              <a:ext uri="{FF2B5EF4-FFF2-40B4-BE49-F238E27FC236}">
                <a16:creationId xmlns:a16="http://schemas.microsoft.com/office/drawing/2014/main" id="{9739BACC-5AEA-1BD5-38B3-0A03DC9F8955}"/>
              </a:ext>
            </a:extLst>
          </p:cNvPr>
          <p:cNvSpPr txBox="1"/>
          <p:nvPr/>
        </p:nvSpPr>
        <p:spPr>
          <a:xfrm>
            <a:off x="420545" y="843677"/>
            <a:ext cx="7521187" cy="3416320"/>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Sens-</a:t>
            </a:r>
            <a:r>
              <a:rPr lang="en-US" err="1">
                <a:latin typeface="Montserrat" pitchFamily="2" charset="77"/>
              </a:rPr>
              <a:t>Schonfelder</a:t>
            </a:r>
            <a:r>
              <a:rPr lang="en-US">
                <a:latin typeface="Montserrat" pitchFamily="2" charset="77"/>
              </a:rPr>
              <a:t> &amp; Larose (2010) analyzed ambient noise correlations between Apollo 17 geophones to study local properties of the shallow subsurface.</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Short period Rayleigh waves were recovered, and inverted for Vs in the upper ~10 m. </a:t>
            </a:r>
            <a:r>
              <a:rPr lang="en-US" b="1">
                <a:latin typeface="Montserrat" pitchFamily="2" charset="77"/>
              </a:rPr>
              <a:t>Very slow velocities (&lt; 50 m/s) reflect unconsolidated regolith material. </a:t>
            </a:r>
          </a:p>
          <a:p>
            <a:pPr marL="285750" indent="-285750">
              <a:buFont typeface="Arial" panose="020B0604020202020204" pitchFamily="34" charset="0"/>
              <a:buChar char="•"/>
            </a:pPr>
            <a:endParaRPr lang="en-US" b="1">
              <a:latin typeface="Montserrat" pitchFamily="2" charset="77"/>
            </a:endParaRPr>
          </a:p>
          <a:p>
            <a:pPr marL="285750" indent="-285750">
              <a:buFont typeface="Arial" panose="020B0604020202020204" pitchFamily="34" charset="0"/>
              <a:buChar char="•"/>
            </a:pPr>
            <a:r>
              <a:rPr lang="en-US">
                <a:latin typeface="Montserrat" pitchFamily="2" charset="77"/>
              </a:rPr>
              <a:t>Travel time delays of Rayleigh waves between stations change over time! This is due to the changes in subsurface temperature over the course of a Lunar day. </a:t>
            </a:r>
          </a:p>
          <a:p>
            <a:endParaRPr lang="en-US">
              <a:latin typeface="Montserrat" pitchFamily="2" charset="77"/>
            </a:endParaRPr>
          </a:p>
        </p:txBody>
      </p:sp>
      <p:pic>
        <p:nvPicPr>
          <p:cNvPr id="7" name="Picture 6" descr="Diagram&#10;&#10;Description automatically generated">
            <a:extLst>
              <a:ext uri="{FF2B5EF4-FFF2-40B4-BE49-F238E27FC236}">
                <a16:creationId xmlns:a16="http://schemas.microsoft.com/office/drawing/2014/main" id="{F822EFED-98C0-A424-96E1-ADC844802877}"/>
              </a:ext>
            </a:extLst>
          </p:cNvPr>
          <p:cNvPicPr>
            <a:picLocks noChangeAspect="1"/>
          </p:cNvPicPr>
          <p:nvPr/>
        </p:nvPicPr>
        <p:blipFill>
          <a:blip r:embed="rId3"/>
          <a:stretch>
            <a:fillRect/>
          </a:stretch>
        </p:blipFill>
        <p:spPr>
          <a:xfrm>
            <a:off x="8259170" y="3881398"/>
            <a:ext cx="2737738" cy="2566629"/>
          </a:xfrm>
          <a:prstGeom prst="rect">
            <a:avLst/>
          </a:prstGeom>
        </p:spPr>
      </p:pic>
      <p:pic>
        <p:nvPicPr>
          <p:cNvPr id="9" name="Picture 8" descr="A picture containing chart&#10;&#10;Description automatically generated">
            <a:extLst>
              <a:ext uri="{FF2B5EF4-FFF2-40B4-BE49-F238E27FC236}">
                <a16:creationId xmlns:a16="http://schemas.microsoft.com/office/drawing/2014/main" id="{C0CEB11E-D05E-2435-7001-4B60625DEE8E}"/>
              </a:ext>
            </a:extLst>
          </p:cNvPr>
          <p:cNvPicPr>
            <a:picLocks noChangeAspect="1"/>
          </p:cNvPicPr>
          <p:nvPr/>
        </p:nvPicPr>
        <p:blipFill rotWithShape="1">
          <a:blip r:embed="rId4"/>
          <a:srcRect b="23067"/>
          <a:stretch/>
        </p:blipFill>
        <p:spPr>
          <a:xfrm>
            <a:off x="980737" y="4259997"/>
            <a:ext cx="6400801" cy="2188030"/>
          </a:xfrm>
          <a:prstGeom prst="rect">
            <a:avLst/>
          </a:prstGeom>
        </p:spPr>
      </p:pic>
    </p:spTree>
    <p:extLst>
      <p:ext uri="{BB962C8B-B14F-4D97-AF65-F5344CB8AC3E}">
        <p14:creationId xmlns:p14="http://schemas.microsoft.com/office/powerpoint/2010/main" val="678186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95D0B-EBB4-491F-D8FA-E7810F7562A5}"/>
              </a:ext>
            </a:extLst>
          </p:cNvPr>
          <p:cNvSpPr>
            <a:spLocks noGrp="1"/>
          </p:cNvSpPr>
          <p:nvPr>
            <p:ph type="title"/>
          </p:nvPr>
        </p:nvSpPr>
        <p:spPr/>
        <p:txBody>
          <a:bodyPr/>
          <a:lstStyle/>
          <a:p>
            <a:r>
              <a:rPr lang="en-US"/>
              <a:t>Active Seismic Experiment (ASE)</a:t>
            </a:r>
          </a:p>
        </p:txBody>
      </p:sp>
      <p:pic>
        <p:nvPicPr>
          <p:cNvPr id="3074" name="Picture 2" descr="figure 4">
            <a:extLst>
              <a:ext uri="{FF2B5EF4-FFF2-40B4-BE49-F238E27FC236}">
                <a16:creationId xmlns:a16="http://schemas.microsoft.com/office/drawing/2014/main" id="{B702B21F-2AC8-41D3-EC22-2B1BB137E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007" y="2717861"/>
            <a:ext cx="10971981" cy="35238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B766F05-2190-5F5F-F35F-ECB2CBFCC2E8}"/>
              </a:ext>
            </a:extLst>
          </p:cNvPr>
          <p:cNvSpPr txBox="1"/>
          <p:nvPr/>
        </p:nvSpPr>
        <p:spPr>
          <a:xfrm>
            <a:off x="515438" y="1062686"/>
            <a:ext cx="11161121"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Rule of thumb: Active source experiments can ‘see’ to a depth of roughly half of the length of the profile.</a:t>
            </a:r>
          </a:p>
          <a:p>
            <a:pPr marL="285750" indent="-285750">
              <a:buFont typeface="Arial" panose="020B0604020202020204" pitchFamily="34" charset="0"/>
              <a:buChar char="•"/>
            </a:pPr>
            <a:endParaRPr lang="en-US">
              <a:latin typeface="Montserrat" pitchFamily="2" charset="77"/>
            </a:endParaRPr>
          </a:p>
        </p:txBody>
      </p:sp>
      <p:sp>
        <p:nvSpPr>
          <p:cNvPr id="4" name="TextBox 3">
            <a:extLst>
              <a:ext uri="{FF2B5EF4-FFF2-40B4-BE49-F238E27FC236}">
                <a16:creationId xmlns:a16="http://schemas.microsoft.com/office/drawing/2014/main" id="{BDD1F28A-910D-DBE0-4AF8-78CF12787CCC}"/>
              </a:ext>
            </a:extLst>
          </p:cNvPr>
          <p:cNvSpPr txBox="1"/>
          <p:nvPr/>
        </p:nvSpPr>
        <p:spPr>
          <a:xfrm>
            <a:off x="2089825" y="2265764"/>
            <a:ext cx="3111908" cy="369332"/>
          </a:xfrm>
          <a:prstGeom prst="rect">
            <a:avLst/>
          </a:prstGeom>
          <a:noFill/>
        </p:spPr>
        <p:txBody>
          <a:bodyPr wrap="square" rtlCol="0">
            <a:spAutoFit/>
          </a:bodyPr>
          <a:lstStyle/>
          <a:p>
            <a:r>
              <a:rPr lang="en-US" b="1">
                <a:latin typeface="Montserrat" pitchFamily="2" charset="77"/>
              </a:rPr>
              <a:t>Apollo 14</a:t>
            </a:r>
          </a:p>
        </p:txBody>
      </p:sp>
      <p:sp>
        <p:nvSpPr>
          <p:cNvPr id="5" name="TextBox 4">
            <a:extLst>
              <a:ext uri="{FF2B5EF4-FFF2-40B4-BE49-F238E27FC236}">
                <a16:creationId xmlns:a16="http://schemas.microsoft.com/office/drawing/2014/main" id="{EEA18CEC-2ADC-F1D3-9F84-2C8AFB845AAB}"/>
              </a:ext>
            </a:extLst>
          </p:cNvPr>
          <p:cNvSpPr txBox="1"/>
          <p:nvPr/>
        </p:nvSpPr>
        <p:spPr>
          <a:xfrm>
            <a:off x="8079293" y="2307147"/>
            <a:ext cx="3111908" cy="369332"/>
          </a:xfrm>
          <a:prstGeom prst="rect">
            <a:avLst/>
          </a:prstGeom>
          <a:noFill/>
        </p:spPr>
        <p:txBody>
          <a:bodyPr wrap="square" rtlCol="0">
            <a:spAutoFit/>
          </a:bodyPr>
          <a:lstStyle/>
          <a:p>
            <a:r>
              <a:rPr lang="en-US" b="1">
                <a:latin typeface="Montserrat" pitchFamily="2" charset="77"/>
              </a:rPr>
              <a:t>Apollo 16</a:t>
            </a:r>
          </a:p>
        </p:txBody>
      </p:sp>
    </p:spTree>
    <p:extLst>
      <p:ext uri="{BB962C8B-B14F-4D97-AF65-F5344CB8AC3E}">
        <p14:creationId xmlns:p14="http://schemas.microsoft.com/office/powerpoint/2010/main" val="544448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6B9A-F2AE-CE9D-3D09-3478F01C4667}"/>
              </a:ext>
            </a:extLst>
          </p:cNvPr>
          <p:cNvSpPr>
            <a:spLocks noGrp="1"/>
          </p:cNvSpPr>
          <p:nvPr>
            <p:ph type="title"/>
          </p:nvPr>
        </p:nvSpPr>
        <p:spPr/>
        <p:txBody>
          <a:bodyPr/>
          <a:lstStyle/>
          <a:p>
            <a:r>
              <a:rPr lang="en-US"/>
              <a:t>Active sources</a:t>
            </a:r>
          </a:p>
        </p:txBody>
      </p:sp>
      <p:pic>
        <p:nvPicPr>
          <p:cNvPr id="4098" name="Picture 2" descr="Astronaut Edgar D. Mitchell, lunar module pilot on a spacewalk on lunar surface">
            <a:extLst>
              <a:ext uri="{FF2B5EF4-FFF2-40B4-BE49-F238E27FC236}">
                <a16:creationId xmlns:a16="http://schemas.microsoft.com/office/drawing/2014/main" id="{823DBEF4-17E5-76CE-5581-78EA75612A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74" y="3114396"/>
            <a:ext cx="5199233" cy="35510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The mortar launcher set up by Apollo 16 astronauts in 1972. The launcher is in the foreground an other experiments can be seen in the background. NASA">
            <a:extLst>
              <a:ext uri="{FF2B5EF4-FFF2-40B4-BE49-F238E27FC236}">
                <a16:creationId xmlns:a16="http://schemas.microsoft.com/office/drawing/2014/main" id="{F44CA833-96BF-FF99-A4B2-A3E3770E2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14395"/>
            <a:ext cx="5412758" cy="35510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ABC536-0899-E9C0-C260-DB60536BE816}"/>
              </a:ext>
            </a:extLst>
          </p:cNvPr>
          <p:cNvSpPr txBox="1"/>
          <p:nvPr/>
        </p:nvSpPr>
        <p:spPr>
          <a:xfrm>
            <a:off x="274673" y="705944"/>
            <a:ext cx="11114815" cy="2031325"/>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Multiple types of active sources were used for ASE, including </a:t>
            </a:r>
            <a:r>
              <a:rPr lang="en-US" b="1">
                <a:latin typeface="Montserrat" pitchFamily="2" charset="77"/>
              </a:rPr>
              <a:t>thumpers</a:t>
            </a:r>
            <a:r>
              <a:rPr lang="en-US">
                <a:latin typeface="Montserrat" pitchFamily="2" charset="77"/>
              </a:rPr>
              <a:t> (small explosive charges that produce a shotgun-like blast) and </a:t>
            </a:r>
            <a:r>
              <a:rPr lang="en-US" b="1">
                <a:latin typeface="Montserrat" pitchFamily="2" charset="77"/>
              </a:rPr>
              <a:t>mortars</a:t>
            </a:r>
            <a:r>
              <a:rPr lang="en-US">
                <a:latin typeface="Montserrat" pitchFamily="2" charset="77"/>
              </a:rPr>
              <a:t> (rocket propelled grenades). </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Thumpers would be fired in evenly spaced increments along the seismic line.</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Only Apollo 16 used mortars. They were fired remotely and launched explosives up to 1.3 km from the seismic line</a:t>
            </a:r>
          </a:p>
        </p:txBody>
      </p:sp>
      <p:sp>
        <p:nvSpPr>
          <p:cNvPr id="6" name="TextBox 5">
            <a:extLst>
              <a:ext uri="{FF2B5EF4-FFF2-40B4-BE49-F238E27FC236}">
                <a16:creationId xmlns:a16="http://schemas.microsoft.com/office/drawing/2014/main" id="{9761BE0B-1893-51A7-AE2D-A77B019B38B5}"/>
              </a:ext>
            </a:extLst>
          </p:cNvPr>
          <p:cNvSpPr txBox="1"/>
          <p:nvPr/>
        </p:nvSpPr>
        <p:spPr>
          <a:xfrm>
            <a:off x="683242" y="3199358"/>
            <a:ext cx="4677113" cy="646331"/>
          </a:xfrm>
          <a:prstGeom prst="rect">
            <a:avLst/>
          </a:prstGeom>
          <a:noFill/>
        </p:spPr>
        <p:txBody>
          <a:bodyPr wrap="square" rtlCol="0">
            <a:spAutoFit/>
          </a:bodyPr>
          <a:lstStyle/>
          <a:p>
            <a:r>
              <a:rPr lang="en-US">
                <a:solidFill>
                  <a:schemeClr val="bg1">
                    <a:lumMod val="95000"/>
                  </a:schemeClr>
                </a:solidFill>
                <a:latin typeface="Montserrat" pitchFamily="2" charset="77"/>
              </a:rPr>
              <a:t>Apollo astronaut using a thumper during an active seismic experiment</a:t>
            </a:r>
          </a:p>
        </p:txBody>
      </p:sp>
      <p:sp>
        <p:nvSpPr>
          <p:cNvPr id="7" name="TextBox 6">
            <a:extLst>
              <a:ext uri="{FF2B5EF4-FFF2-40B4-BE49-F238E27FC236}">
                <a16:creationId xmlns:a16="http://schemas.microsoft.com/office/drawing/2014/main" id="{83649611-33F9-0608-142D-BAC98879CD93}"/>
              </a:ext>
            </a:extLst>
          </p:cNvPr>
          <p:cNvSpPr txBox="1"/>
          <p:nvPr/>
        </p:nvSpPr>
        <p:spPr>
          <a:xfrm>
            <a:off x="6206295" y="3199358"/>
            <a:ext cx="4677113" cy="369332"/>
          </a:xfrm>
          <a:prstGeom prst="rect">
            <a:avLst/>
          </a:prstGeom>
          <a:noFill/>
        </p:spPr>
        <p:txBody>
          <a:bodyPr wrap="square" rtlCol="0">
            <a:spAutoFit/>
          </a:bodyPr>
          <a:lstStyle/>
          <a:p>
            <a:r>
              <a:rPr lang="en-US">
                <a:solidFill>
                  <a:schemeClr val="bg1">
                    <a:lumMod val="95000"/>
                  </a:schemeClr>
                </a:solidFill>
                <a:latin typeface="Montserrat" pitchFamily="2" charset="77"/>
              </a:rPr>
              <a:t>Mortar package assembly</a:t>
            </a:r>
          </a:p>
        </p:txBody>
      </p:sp>
    </p:spTree>
    <p:extLst>
      <p:ext uri="{BB962C8B-B14F-4D97-AF65-F5344CB8AC3E}">
        <p14:creationId xmlns:p14="http://schemas.microsoft.com/office/powerpoint/2010/main" val="1008223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B1AA0D0-2E23-0A20-E0BA-9E12FEA622BB}"/>
              </a:ext>
            </a:extLst>
          </p:cNvPr>
          <p:cNvSpPr txBox="1">
            <a:spLocks/>
          </p:cNvSpPr>
          <p:nvPr/>
        </p:nvSpPr>
        <p:spPr>
          <a:xfrm>
            <a:off x="532427" y="52858"/>
            <a:ext cx="9144000" cy="609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a:latin typeface="Roboto" panose="02000000000000000000" pitchFamily="2" charset="0"/>
                <a:ea typeface="Roboto" panose="02000000000000000000" pitchFamily="2" charset="0"/>
              </a:rPr>
              <a:t>Class schedule</a:t>
            </a:r>
          </a:p>
        </p:txBody>
      </p:sp>
      <p:graphicFrame>
        <p:nvGraphicFramePr>
          <p:cNvPr id="2" name="Table 1">
            <a:extLst>
              <a:ext uri="{FF2B5EF4-FFF2-40B4-BE49-F238E27FC236}">
                <a16:creationId xmlns:a16="http://schemas.microsoft.com/office/drawing/2014/main" id="{B7058B99-03DF-6C00-8765-37E1D31EE436}"/>
              </a:ext>
            </a:extLst>
          </p:cNvPr>
          <p:cNvGraphicFramePr>
            <a:graphicFrameLocks noGrp="1"/>
          </p:cNvGraphicFramePr>
          <p:nvPr/>
        </p:nvGraphicFramePr>
        <p:xfrm>
          <a:off x="234878" y="662457"/>
          <a:ext cx="6258070" cy="6021025"/>
        </p:xfrm>
        <a:graphic>
          <a:graphicData uri="http://schemas.openxmlformats.org/drawingml/2006/table">
            <a:tbl>
              <a:tblPr firstRow="1" firstCol="1" bandRow="1">
                <a:tableStyleId>{5C22544A-7EE6-4342-B048-85BDC9FD1C3A}</a:tableStyleId>
              </a:tblPr>
              <a:tblGrid>
                <a:gridCol w="607515">
                  <a:extLst>
                    <a:ext uri="{9D8B030D-6E8A-4147-A177-3AD203B41FA5}">
                      <a16:colId xmlns:a16="http://schemas.microsoft.com/office/drawing/2014/main" val="1056481097"/>
                    </a:ext>
                  </a:extLst>
                </a:gridCol>
                <a:gridCol w="1068703">
                  <a:extLst>
                    <a:ext uri="{9D8B030D-6E8A-4147-A177-3AD203B41FA5}">
                      <a16:colId xmlns:a16="http://schemas.microsoft.com/office/drawing/2014/main" val="2611648886"/>
                    </a:ext>
                  </a:extLst>
                </a:gridCol>
                <a:gridCol w="2075688">
                  <a:extLst>
                    <a:ext uri="{9D8B030D-6E8A-4147-A177-3AD203B41FA5}">
                      <a16:colId xmlns:a16="http://schemas.microsoft.com/office/drawing/2014/main" val="934382152"/>
                    </a:ext>
                  </a:extLst>
                </a:gridCol>
                <a:gridCol w="2506164">
                  <a:extLst>
                    <a:ext uri="{9D8B030D-6E8A-4147-A177-3AD203B41FA5}">
                      <a16:colId xmlns:a16="http://schemas.microsoft.com/office/drawing/2014/main" val="1731134014"/>
                    </a:ext>
                  </a:extLst>
                </a:gridCol>
              </a:tblGrid>
              <a:tr h="137081">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Dates</a:t>
                      </a:r>
                    </a:p>
                  </a:txBody>
                  <a:tcPr marL="53798" marR="53798" marT="0" marB="0"/>
                </a:tc>
                <a:tc>
                  <a:txBody>
                    <a:bodyPr/>
                    <a:lstStyle/>
                    <a:p>
                      <a:pPr marL="0" marR="0">
                        <a:spcBef>
                          <a:spcPts val="0"/>
                        </a:spcBef>
                        <a:spcAft>
                          <a:spcPts val="0"/>
                        </a:spcAft>
                      </a:pPr>
                      <a:r>
                        <a:rPr lang="en-US" sz="900">
                          <a:effectLst/>
                        </a:rPr>
                        <a:t>Topic</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assignment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8131412"/>
                  </a:ext>
                </a:extLst>
              </a:tr>
              <a:tr h="252853">
                <a:tc>
                  <a:txBody>
                    <a:bodyPr/>
                    <a:lstStyle/>
                    <a:p>
                      <a:pPr marL="0" marR="0">
                        <a:spcBef>
                          <a:spcPts val="0"/>
                        </a:spcBef>
                        <a:spcAft>
                          <a:spcPts val="0"/>
                        </a:spcAft>
                      </a:pPr>
                      <a:r>
                        <a:rPr lang="en-US" sz="900">
                          <a:effectLst/>
                        </a:rPr>
                        <a:t>Week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17, Jan 19</a:t>
                      </a:r>
                    </a:p>
                  </a:txBody>
                  <a:tcPr marL="53798" marR="53798" marT="0" marB="0"/>
                </a:tc>
                <a:tc>
                  <a:txBody>
                    <a:bodyPr/>
                    <a:lstStyle/>
                    <a:p>
                      <a:pPr marL="0" marR="0">
                        <a:spcBef>
                          <a:spcPts val="0"/>
                        </a:spcBef>
                        <a:spcAft>
                          <a:spcPts val="0"/>
                        </a:spcAft>
                      </a:pPr>
                      <a:r>
                        <a:rPr lang="en-US" sz="900">
                          <a:effectLst/>
                        </a:rPr>
                        <a:t>Course overview</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1: Python crash course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822876661"/>
                  </a:ext>
                </a:extLst>
              </a:tr>
              <a:tr h="358882">
                <a:tc>
                  <a:txBody>
                    <a:bodyPr/>
                    <a:lstStyle/>
                    <a:p>
                      <a:pPr marL="0" marR="0">
                        <a:spcBef>
                          <a:spcPts val="0"/>
                        </a:spcBef>
                        <a:spcAft>
                          <a:spcPts val="0"/>
                        </a:spcAft>
                      </a:pPr>
                      <a:r>
                        <a:rPr lang="en-US" sz="900">
                          <a:effectLst/>
                        </a:rPr>
                        <a:t>Week 2:</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24, Jan 26</a:t>
                      </a:r>
                    </a:p>
                  </a:txBody>
                  <a:tcPr marL="53798" marR="53798" marT="0" marB="0"/>
                </a:tc>
                <a:tc>
                  <a:txBody>
                    <a:bodyPr/>
                    <a:lstStyle/>
                    <a:p>
                      <a:pPr marL="0" marR="0">
                        <a:spcBef>
                          <a:spcPts val="0"/>
                        </a:spcBef>
                        <a:spcAft>
                          <a:spcPts val="0"/>
                        </a:spcAft>
                      </a:pPr>
                      <a:r>
                        <a:rPr lang="en-US" sz="900">
                          <a:effectLst/>
                        </a:rPr>
                        <a:t>Seismic signal processing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2: Introduction to </a:t>
                      </a:r>
                      <a:r>
                        <a:rPr lang="en-US" sz="900" err="1">
                          <a:effectLst/>
                        </a:rPr>
                        <a:t>Obspy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464603341"/>
                  </a:ext>
                </a:extLst>
              </a:tr>
              <a:tr h="358882">
                <a:tc>
                  <a:txBody>
                    <a:bodyPr/>
                    <a:lstStyle/>
                    <a:p>
                      <a:pPr marL="0" marR="0">
                        <a:spcBef>
                          <a:spcPts val="0"/>
                        </a:spcBef>
                        <a:spcAft>
                          <a:spcPts val="0"/>
                        </a:spcAft>
                      </a:pPr>
                      <a:r>
                        <a:rPr lang="en-US" sz="900">
                          <a:effectLst/>
                        </a:rPr>
                        <a:t>Week 3:</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31, Feb 2</a:t>
                      </a:r>
                    </a:p>
                  </a:txBody>
                  <a:tcPr marL="53798" marR="53798" marT="0" marB="0"/>
                </a:tc>
                <a:tc>
                  <a:txBody>
                    <a:bodyPr/>
                    <a:lstStyle/>
                    <a:p>
                      <a:pPr marL="0" marR="0">
                        <a:spcBef>
                          <a:spcPts val="0"/>
                        </a:spcBef>
                        <a:spcAft>
                          <a:spcPts val="0"/>
                        </a:spcAft>
                      </a:pPr>
                      <a:r>
                        <a:rPr lang="en-US" sz="900">
                          <a:effectLst/>
                        </a:rPr>
                        <a:t>Moment Tensors/ Inverse methods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Lab 3: Moment tensor inversion</a:t>
                      </a:r>
                    </a:p>
                  </a:txBody>
                  <a:tcPr marL="53798" marR="53798" marT="0" marB="0"/>
                </a:tc>
                <a:extLst>
                  <a:ext uri="{0D108BD9-81ED-4DB2-BD59-A6C34878D82A}">
                    <a16:rowId xmlns:a16="http://schemas.microsoft.com/office/drawing/2014/main" val="2061944113"/>
                  </a:ext>
                </a:extLst>
              </a:tr>
              <a:tr h="358882">
                <a:tc>
                  <a:txBody>
                    <a:bodyPr/>
                    <a:lstStyle/>
                    <a:p>
                      <a:pPr marL="0" marR="0">
                        <a:spcBef>
                          <a:spcPts val="0"/>
                        </a:spcBef>
                        <a:spcAft>
                          <a:spcPts val="0"/>
                        </a:spcAft>
                      </a:pPr>
                      <a:r>
                        <a:rPr lang="en-US" sz="900">
                          <a:effectLst/>
                        </a:rPr>
                        <a:t>Week 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7, Feb 9</a:t>
                      </a:r>
                    </a:p>
                  </a:txBody>
                  <a:tcPr marL="53798" marR="53798" marT="0" marB="0"/>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 </a:t>
                      </a:r>
                      <a:r>
                        <a:rPr lang="en-US" sz="1000">
                          <a:effectLst/>
                          <a:latin typeface="Calibri" panose="020F0502020204030204" pitchFamily="34" charset="0"/>
                          <a:ea typeface="Calibri" panose="020F0502020204030204" pitchFamily="34" charset="0"/>
                          <a:cs typeface="Times New Roman" panose="02020603050405020304" pitchFamily="18" charset="0"/>
                        </a:rPr>
                        <a:t>No class, Ross ill</a:t>
                      </a:r>
                    </a:p>
                  </a:txBody>
                  <a:tcPr marL="53798" marR="53798" marT="0" marB="0"/>
                </a:tc>
                <a:tc>
                  <a:txBody>
                    <a:bodyPr/>
                    <a:lstStyle/>
                    <a:p>
                      <a:pPr marL="0" marR="0">
                        <a:spcBef>
                          <a:spcPts val="0"/>
                        </a:spcBef>
                        <a:spcAft>
                          <a:spcPts val="0"/>
                        </a:spcAft>
                      </a:pPr>
                      <a:r>
                        <a:rPr lang="en-US" sz="900">
                          <a:effectLst/>
                        </a:rPr>
                        <a:t>Seismic wave propagation 1</a:t>
                      </a:r>
                    </a:p>
                  </a:txBody>
                  <a:tcPr marL="53798" marR="53798" marT="0" marB="0"/>
                </a:tc>
                <a:extLst>
                  <a:ext uri="{0D108BD9-81ED-4DB2-BD59-A6C34878D82A}">
                    <a16:rowId xmlns:a16="http://schemas.microsoft.com/office/drawing/2014/main" val="2693773280"/>
                  </a:ext>
                </a:extLst>
              </a:tr>
              <a:tr h="358882">
                <a:tc>
                  <a:txBody>
                    <a:bodyPr/>
                    <a:lstStyle/>
                    <a:p>
                      <a:pPr marL="0" marR="0">
                        <a:spcBef>
                          <a:spcPts val="0"/>
                        </a:spcBef>
                        <a:spcAft>
                          <a:spcPts val="0"/>
                        </a:spcAft>
                      </a:pPr>
                      <a:r>
                        <a:rPr lang="en-US" sz="900">
                          <a:effectLst/>
                        </a:rPr>
                        <a:t>Week 5:</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14, Feb 16</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4: Reference Earth models: The “1D” Earth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Seismic wave propagation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924890066"/>
                  </a:ext>
                </a:extLst>
              </a:tr>
              <a:tr h="358882">
                <a:tc>
                  <a:txBody>
                    <a:bodyPr/>
                    <a:lstStyle/>
                    <a:p>
                      <a:pPr marL="0" marR="0">
                        <a:spcBef>
                          <a:spcPts val="0"/>
                        </a:spcBef>
                        <a:spcAft>
                          <a:spcPts val="0"/>
                        </a:spcAft>
                      </a:pPr>
                      <a:r>
                        <a:rPr lang="en-US" sz="900">
                          <a:effectLst/>
                        </a:rPr>
                        <a:t>Week 6:</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21, Feb 23</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5: Surface wave dispersion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Calibri" panose="020F0502020204030204" pitchFamily="34" charset="0"/>
                          <a:ea typeface="Calibri" panose="020F0502020204030204" pitchFamily="34" charset="0"/>
                          <a:cs typeface="Times New Roman" panose="02020603050405020304" pitchFamily="18" charset="0"/>
                        </a:rPr>
                        <a:t> Surface waves and normal modes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579852334"/>
                  </a:ext>
                </a:extLst>
              </a:tr>
              <a:tr h="358882">
                <a:tc>
                  <a:txBody>
                    <a:bodyPr/>
                    <a:lstStyle/>
                    <a:p>
                      <a:pPr marL="0" marR="0">
                        <a:spcBef>
                          <a:spcPts val="0"/>
                        </a:spcBef>
                        <a:spcAft>
                          <a:spcPts val="0"/>
                        </a:spcAft>
                      </a:pPr>
                      <a:r>
                        <a:rPr lang="en-US" sz="900">
                          <a:effectLst/>
                        </a:rPr>
                        <a:t>Week 7:</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28, Mar 2</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6: Normal modes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Imaging Earth Structure 1:</a:t>
                      </a:r>
                    </a:p>
                    <a:p>
                      <a:pPr marL="0" marR="0">
                        <a:spcBef>
                          <a:spcPts val="0"/>
                        </a:spcBef>
                        <a:spcAft>
                          <a:spcPts val="0"/>
                        </a:spcAft>
                      </a:pPr>
                      <a:r>
                        <a:rPr lang="en-US" sz="900">
                          <a:effectLst/>
                        </a:rPr>
                        <a:t>Seismic tomography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063991704"/>
                  </a:ext>
                </a:extLst>
              </a:tr>
              <a:tr h="358882">
                <a:tc>
                  <a:txBody>
                    <a:bodyPr/>
                    <a:lstStyle/>
                    <a:p>
                      <a:pPr marL="0" marR="0">
                        <a:spcBef>
                          <a:spcPts val="0"/>
                        </a:spcBef>
                        <a:spcAft>
                          <a:spcPts val="0"/>
                        </a:spcAft>
                      </a:pPr>
                      <a:r>
                        <a:rPr lang="en-US" sz="900">
                          <a:effectLst/>
                        </a:rPr>
                        <a:t>Week 8:</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7, Mar 9</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7: Seismic Tomography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Imaging Earth Structure 2:</a:t>
                      </a:r>
                    </a:p>
                    <a:p>
                      <a:pPr marL="0" marR="0">
                        <a:spcBef>
                          <a:spcPts val="0"/>
                        </a:spcBef>
                        <a:spcAft>
                          <a:spcPts val="0"/>
                        </a:spcAft>
                      </a:pPr>
                      <a:r>
                        <a:rPr lang="en-US" sz="900">
                          <a:effectLst/>
                        </a:rPr>
                        <a:t>Seismic discontinuities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 Research paper discussion</a:t>
                      </a:r>
                    </a:p>
                  </a:txBody>
                  <a:tcPr marL="53798" marR="53798" marT="0" marB="0"/>
                </a:tc>
                <a:extLst>
                  <a:ext uri="{0D108BD9-81ED-4DB2-BD59-A6C34878D82A}">
                    <a16:rowId xmlns:a16="http://schemas.microsoft.com/office/drawing/2014/main" val="3113921085"/>
                  </a:ext>
                </a:extLst>
              </a:tr>
              <a:tr h="448870">
                <a:tc>
                  <a:txBody>
                    <a:bodyPr/>
                    <a:lstStyle/>
                    <a:p>
                      <a:pPr marL="0" marR="0">
                        <a:spcBef>
                          <a:spcPts val="0"/>
                        </a:spcBef>
                        <a:spcAft>
                          <a:spcPts val="0"/>
                        </a:spcAft>
                      </a:pPr>
                      <a:r>
                        <a:rPr lang="en-US" sz="900">
                          <a:effectLst/>
                        </a:rPr>
                        <a:t>Week 9:</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Spring break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613328099"/>
                  </a:ext>
                </a:extLst>
              </a:tr>
              <a:tr h="358882">
                <a:tc>
                  <a:txBody>
                    <a:bodyPr/>
                    <a:lstStyle/>
                    <a:p>
                      <a:pPr marL="0" marR="0">
                        <a:spcBef>
                          <a:spcPts val="0"/>
                        </a:spcBef>
                        <a:spcAft>
                          <a:spcPts val="0"/>
                        </a:spcAft>
                      </a:pPr>
                      <a:r>
                        <a:rPr lang="en-US" sz="900">
                          <a:effectLst/>
                        </a:rPr>
                        <a:t>Week 10:</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21, Mar 23</a:t>
                      </a: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Lab 8. Receiver Functions</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 Anisotropy and anelasticity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2213576"/>
                  </a:ext>
                </a:extLst>
              </a:tr>
              <a:tr h="358882">
                <a:tc>
                  <a:txBody>
                    <a:bodyPr/>
                    <a:lstStyle/>
                    <a:p>
                      <a:pPr marL="0" marR="0">
                        <a:spcBef>
                          <a:spcPts val="0"/>
                        </a:spcBef>
                        <a:spcAft>
                          <a:spcPts val="0"/>
                        </a:spcAft>
                      </a:pPr>
                      <a:r>
                        <a:rPr lang="en-US" sz="900">
                          <a:effectLst/>
                        </a:rPr>
                        <a:t>Week 11:</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28, Mar 30</a:t>
                      </a:r>
                    </a:p>
                  </a:txBody>
                  <a:tcPr marL="53798" marR="53798" marT="0" marB="0"/>
                </a:tc>
                <a:tc>
                  <a:txBody>
                    <a:bodyPr/>
                    <a:lstStyle/>
                    <a:p>
                      <a:pPr marL="0" marR="0">
                        <a:spcBef>
                          <a:spcPts val="0"/>
                        </a:spcBef>
                        <a:spcAft>
                          <a:spcPts val="0"/>
                        </a:spcAft>
                      </a:pPr>
                      <a:r>
                        <a:rPr lang="en-US" sz="900">
                          <a:effectLst/>
                        </a:rPr>
                        <a:t>Planetary seismology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9: </a:t>
                      </a:r>
                      <a:r>
                        <a:rPr lang="en-US" sz="900" err="1">
                          <a:effectLst/>
                        </a:rPr>
                        <a:t>InSight</a:t>
                      </a:r>
                      <a:r>
                        <a:rPr lang="en-US" sz="900">
                          <a:effectLst/>
                        </a:rPr>
                        <a:t>- Seismology on Mars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4229716373"/>
                  </a:ext>
                </a:extLst>
              </a:tr>
              <a:tr h="358882">
                <a:tc>
                  <a:txBody>
                    <a:bodyPr/>
                    <a:lstStyle/>
                    <a:p>
                      <a:pPr marL="0" marR="0">
                        <a:spcBef>
                          <a:spcPts val="0"/>
                        </a:spcBef>
                        <a:spcAft>
                          <a:spcPts val="0"/>
                        </a:spcAft>
                      </a:pPr>
                      <a:r>
                        <a:rPr lang="en-US" sz="900">
                          <a:effectLst/>
                        </a:rPr>
                        <a:t>Week 12:</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4, Apr 6</a:t>
                      </a:r>
                    </a:p>
                  </a:txBody>
                  <a:tcPr marL="53798" marR="53798" marT="0" marB="0"/>
                </a:tc>
                <a:tc>
                  <a:txBody>
                    <a:bodyPr/>
                    <a:lstStyle/>
                    <a:p>
                      <a:pPr marL="0" marR="0">
                        <a:spcBef>
                          <a:spcPts val="0"/>
                        </a:spcBef>
                        <a:spcAft>
                          <a:spcPts val="0"/>
                        </a:spcAft>
                      </a:pPr>
                      <a:r>
                        <a:rPr lang="en-US" sz="900">
                          <a:effectLst/>
                        </a:rPr>
                        <a:t>Planetary seismology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643703434"/>
                  </a:ext>
                </a:extLst>
              </a:tr>
              <a:tr h="358882">
                <a:tc>
                  <a:txBody>
                    <a:bodyPr/>
                    <a:lstStyle/>
                    <a:p>
                      <a:pPr marL="0" marR="0">
                        <a:spcBef>
                          <a:spcPts val="0"/>
                        </a:spcBef>
                        <a:spcAft>
                          <a:spcPts val="0"/>
                        </a:spcAft>
                      </a:pPr>
                      <a:r>
                        <a:rPr lang="en-US" sz="900">
                          <a:effectLst/>
                        </a:rPr>
                        <a:t>Week 13:</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11, Apr 13</a:t>
                      </a:r>
                    </a:p>
                  </a:txBody>
                  <a:tcPr marL="53798" marR="53798" marT="0" marB="0"/>
                </a:tc>
                <a:tc>
                  <a:txBody>
                    <a:bodyPr/>
                    <a:lstStyle/>
                    <a:p>
                      <a:pPr marL="0" marR="0">
                        <a:spcBef>
                          <a:spcPts val="0"/>
                        </a:spcBef>
                        <a:spcAft>
                          <a:spcPts val="0"/>
                        </a:spcAft>
                      </a:pPr>
                      <a:r>
                        <a:rPr lang="en-US" sz="900">
                          <a:effectLst/>
                        </a:rPr>
                        <a:t>Machine learning in seismology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10: Earthquake detection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612796272"/>
                  </a:ext>
                </a:extLst>
              </a:tr>
              <a:tr h="358882">
                <a:tc>
                  <a:txBody>
                    <a:bodyPr/>
                    <a:lstStyle/>
                    <a:p>
                      <a:pPr marL="0" marR="0">
                        <a:spcBef>
                          <a:spcPts val="0"/>
                        </a:spcBef>
                        <a:spcAft>
                          <a:spcPts val="0"/>
                        </a:spcAft>
                      </a:pPr>
                      <a:r>
                        <a:rPr lang="en-US" sz="900">
                          <a:effectLst/>
                        </a:rPr>
                        <a:t>Week 14:</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18, Apr 20</a:t>
                      </a:r>
                    </a:p>
                  </a:txBody>
                  <a:tcPr marL="53798" marR="53798" marT="0" marB="0"/>
                </a:tc>
                <a:tc>
                  <a:txBody>
                    <a:bodyPr/>
                    <a:lstStyle/>
                    <a:p>
                      <a:pPr marL="0" marR="0">
                        <a:spcBef>
                          <a:spcPts val="0"/>
                        </a:spcBef>
                        <a:spcAft>
                          <a:spcPts val="0"/>
                        </a:spcAft>
                      </a:pPr>
                      <a:r>
                        <a:rPr lang="en-US" sz="900">
                          <a:effectLst/>
                        </a:rPr>
                        <a:t>Machine learning in seismology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959484565"/>
                  </a:ext>
                </a:extLst>
              </a:tr>
              <a:tr h="358882">
                <a:tc>
                  <a:txBody>
                    <a:bodyPr/>
                    <a:lstStyle/>
                    <a:p>
                      <a:pPr marL="0" marR="0">
                        <a:spcBef>
                          <a:spcPts val="0"/>
                        </a:spcBef>
                        <a:spcAft>
                          <a:spcPts val="0"/>
                        </a:spcAft>
                      </a:pPr>
                      <a:r>
                        <a:rPr lang="en-US" sz="900">
                          <a:effectLst/>
                        </a:rPr>
                        <a:t>Week 15:</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25, Apr 27</a:t>
                      </a:r>
                    </a:p>
                  </a:txBody>
                  <a:tcPr marL="53798" marR="53798" marT="0" marB="0"/>
                </a:tc>
                <a:tc>
                  <a:txBody>
                    <a:bodyPr/>
                    <a:lstStyle/>
                    <a:p>
                      <a:pPr marL="0" marR="0">
                        <a:spcBef>
                          <a:spcPts val="0"/>
                        </a:spcBef>
                        <a:spcAft>
                          <a:spcPts val="0"/>
                        </a:spcAft>
                      </a:pPr>
                      <a:r>
                        <a:rPr lang="en-US" sz="900">
                          <a:effectLst/>
                        </a:rPr>
                        <a:t>Frontiers of seismology: What’s next?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079005518"/>
                  </a:ext>
                </a:extLst>
              </a:tr>
              <a:tr h="358882">
                <a:tc>
                  <a:txBody>
                    <a:bodyPr/>
                    <a:lstStyle/>
                    <a:p>
                      <a:pPr marL="0" marR="0">
                        <a:spcBef>
                          <a:spcPts val="0"/>
                        </a:spcBef>
                        <a:spcAft>
                          <a:spcPts val="0"/>
                        </a:spcAft>
                      </a:pPr>
                      <a:r>
                        <a:rPr lang="en-US" sz="900">
                          <a:effectLst/>
                        </a:rPr>
                        <a:t>Week 16:</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May 2, May 4</a:t>
                      </a:r>
                    </a:p>
                  </a:txBody>
                  <a:tcPr marL="53798" marR="53798" marT="0" marB="0"/>
                </a:tc>
                <a:tc>
                  <a:txBody>
                    <a:bodyPr/>
                    <a:lstStyle/>
                    <a:p>
                      <a:pPr marL="0" marR="0">
                        <a:spcBef>
                          <a:spcPts val="0"/>
                        </a:spcBef>
                        <a:spcAft>
                          <a:spcPts val="0"/>
                        </a:spcAft>
                      </a:pPr>
                      <a:r>
                        <a:rPr lang="en-US" sz="900">
                          <a:effectLst/>
                        </a:rPr>
                        <a:t>Research paper presentations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95611231"/>
                  </a:ext>
                </a:extLst>
              </a:tr>
            </a:tbl>
          </a:graphicData>
        </a:graphic>
      </p:graphicFrame>
    </p:spTree>
    <p:extLst>
      <p:ext uri="{BB962C8B-B14F-4D97-AF65-F5344CB8AC3E}">
        <p14:creationId xmlns:p14="http://schemas.microsoft.com/office/powerpoint/2010/main" val="2838928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B3F8F-4449-A703-C594-AFBAF489CF42}"/>
              </a:ext>
            </a:extLst>
          </p:cNvPr>
          <p:cNvSpPr>
            <a:spLocks noGrp="1"/>
          </p:cNvSpPr>
          <p:nvPr>
            <p:ph type="title"/>
          </p:nvPr>
        </p:nvSpPr>
        <p:spPr/>
        <p:txBody>
          <a:bodyPr/>
          <a:lstStyle/>
          <a:p>
            <a:r>
              <a:rPr lang="en-US"/>
              <a:t>Artificial impacts</a:t>
            </a:r>
          </a:p>
        </p:txBody>
      </p:sp>
      <p:pic>
        <p:nvPicPr>
          <p:cNvPr id="3074" name="Picture 2" descr="Details are in the caption following the image">
            <a:extLst>
              <a:ext uri="{FF2B5EF4-FFF2-40B4-BE49-F238E27FC236}">
                <a16:creationId xmlns:a16="http://schemas.microsoft.com/office/drawing/2014/main" id="{DAB3620B-00E0-F606-519B-0E77F26441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531" r="67087"/>
          <a:stretch/>
        </p:blipFill>
        <p:spPr bwMode="auto">
          <a:xfrm>
            <a:off x="4807912" y="4139279"/>
            <a:ext cx="2576176" cy="26218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53B2BA4-C0BC-B032-569B-49FA65B64D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9219" y="681037"/>
            <a:ext cx="3961676" cy="3646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Table&#10;&#10;Description automatically generated">
            <a:extLst>
              <a:ext uri="{FF2B5EF4-FFF2-40B4-BE49-F238E27FC236}">
                <a16:creationId xmlns:a16="http://schemas.microsoft.com/office/drawing/2014/main" id="{6F6E18E8-6E72-D048-3A45-6BFA676D6BD6}"/>
              </a:ext>
            </a:extLst>
          </p:cNvPr>
          <p:cNvPicPr>
            <a:picLocks noChangeAspect="1"/>
          </p:cNvPicPr>
          <p:nvPr/>
        </p:nvPicPr>
        <p:blipFill>
          <a:blip r:embed="rId4"/>
          <a:stretch>
            <a:fillRect/>
          </a:stretch>
        </p:blipFill>
        <p:spPr>
          <a:xfrm>
            <a:off x="7492258" y="4437218"/>
            <a:ext cx="4375599" cy="2323907"/>
          </a:xfrm>
          <a:prstGeom prst="rect">
            <a:avLst/>
          </a:prstGeom>
        </p:spPr>
      </p:pic>
      <p:sp>
        <p:nvSpPr>
          <p:cNvPr id="5" name="TextBox 4">
            <a:extLst>
              <a:ext uri="{FF2B5EF4-FFF2-40B4-BE49-F238E27FC236}">
                <a16:creationId xmlns:a16="http://schemas.microsoft.com/office/drawing/2014/main" id="{55DBBB61-0C25-349D-FC1D-56E01BC62100}"/>
              </a:ext>
            </a:extLst>
          </p:cNvPr>
          <p:cNvSpPr txBox="1"/>
          <p:nvPr/>
        </p:nvSpPr>
        <p:spPr>
          <a:xfrm>
            <a:off x="274673" y="995799"/>
            <a:ext cx="6947930" cy="3416320"/>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Saturn rocket upper stages (S-IV B) and Lunar Module ascent stages, were purposely crashed into the lunar surface to create artificial impacts.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These are particularly useful seismic sources because their location and timing are precisely known.</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Enabled first determinations of seismic velocity structure of the Moon’s crust and uppermost mantle (</a:t>
            </a:r>
            <a:r>
              <a:rPr lang="en-US" err="1">
                <a:latin typeface="Montserrat" pitchFamily="2" charset="77"/>
              </a:rPr>
              <a:t>Toksoz</a:t>
            </a:r>
            <a:r>
              <a:rPr lang="en-US">
                <a:latin typeface="Montserrat" pitchFamily="2" charset="77"/>
              </a:rPr>
              <a:t> et al., 1972)</a:t>
            </a:r>
          </a:p>
          <a:p>
            <a:endParaRPr lang="en-US">
              <a:latin typeface="Montserrat" pitchFamily="2" charset="77"/>
            </a:endParaRPr>
          </a:p>
          <a:p>
            <a:endParaRPr lang="en-US">
              <a:latin typeface="Montserrat" pitchFamily="2" charset="77"/>
            </a:endParaRPr>
          </a:p>
        </p:txBody>
      </p:sp>
    </p:spTree>
    <p:extLst>
      <p:ext uri="{BB962C8B-B14F-4D97-AF65-F5344CB8AC3E}">
        <p14:creationId xmlns:p14="http://schemas.microsoft.com/office/powerpoint/2010/main" val="368197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FCBF-5875-24A0-7834-F876302A50F5}"/>
              </a:ext>
            </a:extLst>
          </p:cNvPr>
          <p:cNvSpPr>
            <a:spLocks noGrp="1"/>
          </p:cNvSpPr>
          <p:nvPr>
            <p:ph type="title"/>
          </p:nvPr>
        </p:nvSpPr>
        <p:spPr/>
        <p:txBody>
          <a:bodyPr/>
          <a:lstStyle/>
          <a:p>
            <a:r>
              <a:rPr lang="en-US"/>
              <a:t>Velocity models from active source imaging</a:t>
            </a:r>
          </a:p>
        </p:txBody>
      </p:sp>
      <p:pic>
        <p:nvPicPr>
          <p:cNvPr id="4" name="Picture 3" descr="A picture containing diagram&#10;&#10;Description automatically generated">
            <a:extLst>
              <a:ext uri="{FF2B5EF4-FFF2-40B4-BE49-F238E27FC236}">
                <a16:creationId xmlns:a16="http://schemas.microsoft.com/office/drawing/2014/main" id="{6B2BD864-DF45-3B17-D9FF-69F4EF675E6B}"/>
              </a:ext>
            </a:extLst>
          </p:cNvPr>
          <p:cNvPicPr>
            <a:picLocks noChangeAspect="1"/>
          </p:cNvPicPr>
          <p:nvPr/>
        </p:nvPicPr>
        <p:blipFill>
          <a:blip r:embed="rId2"/>
          <a:stretch>
            <a:fillRect/>
          </a:stretch>
        </p:blipFill>
        <p:spPr>
          <a:xfrm>
            <a:off x="485586" y="3105834"/>
            <a:ext cx="6241100" cy="3138280"/>
          </a:xfrm>
          <a:prstGeom prst="rect">
            <a:avLst/>
          </a:prstGeom>
        </p:spPr>
      </p:pic>
      <p:sp>
        <p:nvSpPr>
          <p:cNvPr id="5" name="TextBox 4">
            <a:extLst>
              <a:ext uri="{FF2B5EF4-FFF2-40B4-BE49-F238E27FC236}">
                <a16:creationId xmlns:a16="http://schemas.microsoft.com/office/drawing/2014/main" id="{A7776AA0-E3E8-F2FD-B609-09DB0C7A0235}"/>
              </a:ext>
            </a:extLst>
          </p:cNvPr>
          <p:cNvSpPr txBox="1"/>
          <p:nvPr/>
        </p:nvSpPr>
        <p:spPr>
          <a:xfrm>
            <a:off x="855444" y="6244114"/>
            <a:ext cx="3911428" cy="369332"/>
          </a:xfrm>
          <a:prstGeom prst="rect">
            <a:avLst/>
          </a:prstGeom>
          <a:noFill/>
        </p:spPr>
        <p:txBody>
          <a:bodyPr wrap="square" rtlCol="0">
            <a:spAutoFit/>
          </a:bodyPr>
          <a:lstStyle/>
          <a:p>
            <a:r>
              <a:rPr lang="en-US">
                <a:latin typeface="Montserrat" pitchFamily="2" charset="77"/>
              </a:rPr>
              <a:t>Apollo 14 site. Kovach et al. 1971</a:t>
            </a:r>
          </a:p>
        </p:txBody>
      </p:sp>
      <p:pic>
        <p:nvPicPr>
          <p:cNvPr id="7" name="Picture 2" descr="figure 4">
            <a:extLst>
              <a:ext uri="{FF2B5EF4-FFF2-40B4-BE49-F238E27FC236}">
                <a16:creationId xmlns:a16="http://schemas.microsoft.com/office/drawing/2014/main" id="{744CF75F-8E32-353A-FE3C-E36D346175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044"/>
          <a:stretch/>
        </p:blipFill>
        <p:spPr bwMode="auto">
          <a:xfrm>
            <a:off x="7242765" y="3260478"/>
            <a:ext cx="4093791" cy="30608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F97171-835C-0008-6834-44E9DC8E43A6}"/>
              </a:ext>
            </a:extLst>
          </p:cNvPr>
          <p:cNvSpPr txBox="1"/>
          <p:nvPr/>
        </p:nvSpPr>
        <p:spPr>
          <a:xfrm>
            <a:off x="485586" y="938951"/>
            <a:ext cx="10947218" cy="1754326"/>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Active source experiments from Apollo 14 and 16 using thumpers were used to constrain the velocity structure in the upper 10’s of meters of subsurface</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Data is fit with layered models with very slow velocity (</a:t>
            </a:r>
            <a:r>
              <a:rPr lang="en-US" err="1">
                <a:latin typeface="Montserrat" pitchFamily="2" charset="77"/>
              </a:rPr>
              <a:t>Vp</a:t>
            </a:r>
            <a:r>
              <a:rPr lang="en-US">
                <a:latin typeface="Montserrat" pitchFamily="2" charset="77"/>
              </a:rPr>
              <a:t> ~ = 100 m/s) in the upper layer &lt; 10 m thick layer, overlying slightly higher velocities (</a:t>
            </a:r>
            <a:r>
              <a:rPr lang="en-US" err="1">
                <a:latin typeface="Montserrat" pitchFamily="2" charset="77"/>
              </a:rPr>
              <a:t>Vp</a:t>
            </a:r>
            <a:r>
              <a:rPr lang="en-US">
                <a:latin typeface="Montserrat" pitchFamily="2" charset="77"/>
              </a:rPr>
              <a:t> = ~300 m/s). This likely reflects an unconsolidated regolith layer overlying ejecta. </a:t>
            </a:r>
          </a:p>
        </p:txBody>
      </p:sp>
    </p:spTree>
    <p:extLst>
      <p:ext uri="{BB962C8B-B14F-4D97-AF65-F5344CB8AC3E}">
        <p14:creationId xmlns:p14="http://schemas.microsoft.com/office/powerpoint/2010/main" val="3045764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A74E-4EF5-938D-6158-8829E8A98620}"/>
              </a:ext>
            </a:extLst>
          </p:cNvPr>
          <p:cNvSpPr>
            <a:spLocks noGrp="1"/>
          </p:cNvSpPr>
          <p:nvPr>
            <p:ph type="title"/>
          </p:nvPr>
        </p:nvSpPr>
        <p:spPr/>
        <p:txBody>
          <a:bodyPr/>
          <a:lstStyle/>
          <a:p>
            <a:r>
              <a:rPr lang="en-US"/>
              <a:t>Apollo 17 LSPE results</a:t>
            </a:r>
          </a:p>
        </p:txBody>
      </p:sp>
      <p:pic>
        <p:nvPicPr>
          <p:cNvPr id="4" name="Picture 3" descr="Diagram&#10;&#10;Description automatically generated">
            <a:extLst>
              <a:ext uri="{FF2B5EF4-FFF2-40B4-BE49-F238E27FC236}">
                <a16:creationId xmlns:a16="http://schemas.microsoft.com/office/drawing/2014/main" id="{7774F043-12BB-CFDA-17F7-F1A9C9489A22}"/>
              </a:ext>
            </a:extLst>
          </p:cNvPr>
          <p:cNvPicPr>
            <a:picLocks noChangeAspect="1"/>
          </p:cNvPicPr>
          <p:nvPr/>
        </p:nvPicPr>
        <p:blipFill>
          <a:blip r:embed="rId2"/>
          <a:stretch>
            <a:fillRect/>
          </a:stretch>
        </p:blipFill>
        <p:spPr>
          <a:xfrm>
            <a:off x="56848" y="1939827"/>
            <a:ext cx="5338465" cy="4161371"/>
          </a:xfrm>
          <a:prstGeom prst="rect">
            <a:avLst/>
          </a:prstGeom>
        </p:spPr>
      </p:pic>
      <p:pic>
        <p:nvPicPr>
          <p:cNvPr id="6" name="Picture 5" descr="Diagram&#10;&#10;Description automatically generated">
            <a:extLst>
              <a:ext uri="{FF2B5EF4-FFF2-40B4-BE49-F238E27FC236}">
                <a16:creationId xmlns:a16="http://schemas.microsoft.com/office/drawing/2014/main" id="{D84F45F9-6FE9-23FC-4B5D-5DF683C78B43}"/>
              </a:ext>
            </a:extLst>
          </p:cNvPr>
          <p:cNvPicPr>
            <a:picLocks noChangeAspect="1"/>
          </p:cNvPicPr>
          <p:nvPr/>
        </p:nvPicPr>
        <p:blipFill>
          <a:blip r:embed="rId3"/>
          <a:stretch>
            <a:fillRect/>
          </a:stretch>
        </p:blipFill>
        <p:spPr>
          <a:xfrm>
            <a:off x="5548089" y="3237876"/>
            <a:ext cx="6369237" cy="2716538"/>
          </a:xfrm>
          <a:prstGeom prst="rect">
            <a:avLst/>
          </a:prstGeom>
        </p:spPr>
      </p:pic>
      <p:sp>
        <p:nvSpPr>
          <p:cNvPr id="7" name="TextBox 6">
            <a:extLst>
              <a:ext uri="{FF2B5EF4-FFF2-40B4-BE49-F238E27FC236}">
                <a16:creationId xmlns:a16="http://schemas.microsoft.com/office/drawing/2014/main" id="{D218BC55-9E48-78AA-99C6-0F879B75F9EB}"/>
              </a:ext>
            </a:extLst>
          </p:cNvPr>
          <p:cNvSpPr txBox="1"/>
          <p:nvPr/>
        </p:nvSpPr>
        <p:spPr>
          <a:xfrm>
            <a:off x="5395313" y="924165"/>
            <a:ext cx="6522013" cy="2031325"/>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The Lunar Seismic Profiling Experiment (LSPE) of Apollo 17 allowed the largest offsets of the active source experiments.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Structure was constrained to &gt; 1 km depth.</a:t>
            </a:r>
          </a:p>
          <a:p>
            <a:endParaRPr lang="en-US">
              <a:latin typeface="Montserrat" pitchFamily="2" charset="77"/>
            </a:endParaRPr>
          </a:p>
          <a:p>
            <a:endParaRPr lang="en-US">
              <a:latin typeface="Montserrat" pitchFamily="2" charset="77"/>
            </a:endParaRPr>
          </a:p>
        </p:txBody>
      </p:sp>
      <p:sp>
        <p:nvSpPr>
          <p:cNvPr id="8" name="TextBox 7">
            <a:extLst>
              <a:ext uri="{FF2B5EF4-FFF2-40B4-BE49-F238E27FC236}">
                <a16:creationId xmlns:a16="http://schemas.microsoft.com/office/drawing/2014/main" id="{466431F7-0DAA-F3E3-9261-05881434874C}"/>
              </a:ext>
            </a:extLst>
          </p:cNvPr>
          <p:cNvSpPr txBox="1"/>
          <p:nvPr/>
        </p:nvSpPr>
        <p:spPr>
          <a:xfrm>
            <a:off x="855444" y="6244114"/>
            <a:ext cx="3911428" cy="369332"/>
          </a:xfrm>
          <a:prstGeom prst="rect">
            <a:avLst/>
          </a:prstGeom>
          <a:noFill/>
        </p:spPr>
        <p:txBody>
          <a:bodyPr wrap="square" rtlCol="0">
            <a:spAutoFit/>
          </a:bodyPr>
          <a:lstStyle/>
          <a:p>
            <a:r>
              <a:rPr lang="en-US">
                <a:latin typeface="Montserrat" pitchFamily="2" charset="77"/>
              </a:rPr>
              <a:t>Cooper et al., (1974)</a:t>
            </a:r>
          </a:p>
        </p:txBody>
      </p:sp>
    </p:spTree>
    <p:extLst>
      <p:ext uri="{BB962C8B-B14F-4D97-AF65-F5344CB8AC3E}">
        <p14:creationId xmlns:p14="http://schemas.microsoft.com/office/powerpoint/2010/main" val="170658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1EAD7-1563-6038-0CFC-13EA8B1E31DD}"/>
              </a:ext>
            </a:extLst>
          </p:cNvPr>
          <p:cNvSpPr>
            <a:spLocks noGrp="1"/>
          </p:cNvSpPr>
          <p:nvPr>
            <p:ph type="title"/>
          </p:nvPr>
        </p:nvSpPr>
        <p:spPr/>
        <p:txBody>
          <a:bodyPr/>
          <a:lstStyle/>
          <a:p>
            <a:r>
              <a:rPr lang="en-US"/>
              <a:t>Results including artificial impact data (</a:t>
            </a:r>
            <a:r>
              <a:rPr lang="en-US" err="1"/>
              <a:t>Toksoz</a:t>
            </a:r>
            <a:r>
              <a:rPr lang="en-US"/>
              <a:t> et al., 1972)</a:t>
            </a:r>
          </a:p>
        </p:txBody>
      </p:sp>
      <p:pic>
        <p:nvPicPr>
          <p:cNvPr id="5" name="Picture 4" descr="Diagram, line chart&#10;&#10;Description automatically generated">
            <a:extLst>
              <a:ext uri="{FF2B5EF4-FFF2-40B4-BE49-F238E27FC236}">
                <a16:creationId xmlns:a16="http://schemas.microsoft.com/office/drawing/2014/main" id="{45740ECC-D4FF-6F20-6634-4E5A0D64D7FC}"/>
              </a:ext>
            </a:extLst>
          </p:cNvPr>
          <p:cNvPicPr>
            <a:picLocks noChangeAspect="1"/>
          </p:cNvPicPr>
          <p:nvPr/>
        </p:nvPicPr>
        <p:blipFill>
          <a:blip r:embed="rId2"/>
          <a:stretch>
            <a:fillRect/>
          </a:stretch>
        </p:blipFill>
        <p:spPr>
          <a:xfrm>
            <a:off x="6878085" y="1212895"/>
            <a:ext cx="3912189" cy="2325007"/>
          </a:xfrm>
          <a:prstGeom prst="rect">
            <a:avLst/>
          </a:prstGeom>
        </p:spPr>
      </p:pic>
      <p:pic>
        <p:nvPicPr>
          <p:cNvPr id="7" name="Picture 6" descr="Diagram&#10;&#10;Description automatically generated">
            <a:extLst>
              <a:ext uri="{FF2B5EF4-FFF2-40B4-BE49-F238E27FC236}">
                <a16:creationId xmlns:a16="http://schemas.microsoft.com/office/drawing/2014/main" id="{CE625A7E-8284-DEC7-43CA-FF11B155BC26}"/>
              </a:ext>
            </a:extLst>
          </p:cNvPr>
          <p:cNvPicPr>
            <a:picLocks noChangeAspect="1"/>
          </p:cNvPicPr>
          <p:nvPr/>
        </p:nvPicPr>
        <p:blipFill>
          <a:blip r:embed="rId3"/>
          <a:stretch>
            <a:fillRect/>
          </a:stretch>
        </p:blipFill>
        <p:spPr>
          <a:xfrm>
            <a:off x="6587793" y="3866258"/>
            <a:ext cx="4201720" cy="2192564"/>
          </a:xfrm>
          <a:prstGeom prst="rect">
            <a:avLst/>
          </a:prstGeom>
        </p:spPr>
      </p:pic>
      <p:sp>
        <p:nvSpPr>
          <p:cNvPr id="10" name="TextBox 9">
            <a:extLst>
              <a:ext uri="{FF2B5EF4-FFF2-40B4-BE49-F238E27FC236}">
                <a16:creationId xmlns:a16="http://schemas.microsoft.com/office/drawing/2014/main" id="{08BDF521-A2C9-3268-AE0C-1F48FF4B748B}"/>
              </a:ext>
            </a:extLst>
          </p:cNvPr>
          <p:cNvSpPr txBox="1"/>
          <p:nvPr/>
        </p:nvSpPr>
        <p:spPr>
          <a:xfrm>
            <a:off x="633865" y="1032555"/>
            <a:ext cx="5739928" cy="1754326"/>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Artificial impacts were recorded at &gt; 300 km distance.</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Maximum ray turning points of &gt; 70 km (turning in the mantle).</a:t>
            </a:r>
          </a:p>
          <a:p>
            <a:endParaRPr lang="en-US">
              <a:latin typeface="Montserrat" pitchFamily="2" charset="77"/>
            </a:endParaRPr>
          </a:p>
        </p:txBody>
      </p:sp>
      <p:pic>
        <p:nvPicPr>
          <p:cNvPr id="11" name="Picture 10" descr="A picture containing diagram&#10;&#10;Description automatically generated">
            <a:extLst>
              <a:ext uri="{FF2B5EF4-FFF2-40B4-BE49-F238E27FC236}">
                <a16:creationId xmlns:a16="http://schemas.microsoft.com/office/drawing/2014/main" id="{3DAED3CC-3164-F50E-DDC6-030E6CEA9062}"/>
              </a:ext>
            </a:extLst>
          </p:cNvPr>
          <p:cNvPicPr>
            <a:picLocks noChangeAspect="1"/>
          </p:cNvPicPr>
          <p:nvPr/>
        </p:nvPicPr>
        <p:blipFill>
          <a:blip r:embed="rId4"/>
          <a:stretch>
            <a:fillRect/>
          </a:stretch>
        </p:blipFill>
        <p:spPr>
          <a:xfrm>
            <a:off x="1192077" y="3139633"/>
            <a:ext cx="4340397" cy="3241406"/>
          </a:xfrm>
          <a:prstGeom prst="rect">
            <a:avLst/>
          </a:prstGeom>
        </p:spPr>
      </p:pic>
      <p:sp>
        <p:nvSpPr>
          <p:cNvPr id="12" name="TextBox 11">
            <a:extLst>
              <a:ext uri="{FF2B5EF4-FFF2-40B4-BE49-F238E27FC236}">
                <a16:creationId xmlns:a16="http://schemas.microsoft.com/office/drawing/2014/main" id="{8AF1594D-588B-4A6B-BC88-8C9FD26FE365}"/>
              </a:ext>
            </a:extLst>
          </p:cNvPr>
          <p:cNvSpPr txBox="1"/>
          <p:nvPr/>
        </p:nvSpPr>
        <p:spPr>
          <a:xfrm>
            <a:off x="6878085" y="6247438"/>
            <a:ext cx="3911428" cy="369332"/>
          </a:xfrm>
          <a:prstGeom prst="rect">
            <a:avLst/>
          </a:prstGeom>
          <a:noFill/>
        </p:spPr>
        <p:txBody>
          <a:bodyPr wrap="square" rtlCol="0">
            <a:spAutoFit/>
          </a:bodyPr>
          <a:lstStyle/>
          <a:p>
            <a:r>
              <a:rPr lang="en-US" err="1">
                <a:latin typeface="Montserrat" pitchFamily="2" charset="77"/>
              </a:rPr>
              <a:t>Toksoz</a:t>
            </a:r>
            <a:r>
              <a:rPr lang="en-US">
                <a:latin typeface="Montserrat" pitchFamily="2" charset="77"/>
              </a:rPr>
              <a:t> et al., (1972)</a:t>
            </a:r>
          </a:p>
        </p:txBody>
      </p:sp>
    </p:spTree>
    <p:extLst>
      <p:ext uri="{BB962C8B-B14F-4D97-AF65-F5344CB8AC3E}">
        <p14:creationId xmlns:p14="http://schemas.microsoft.com/office/powerpoint/2010/main" val="59094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3BE8-1C3A-84A1-2270-7392FD15AB8F}"/>
              </a:ext>
            </a:extLst>
          </p:cNvPr>
          <p:cNvSpPr>
            <a:spLocks noGrp="1"/>
          </p:cNvSpPr>
          <p:nvPr>
            <p:ph type="title"/>
          </p:nvPr>
        </p:nvSpPr>
        <p:spPr/>
        <p:txBody>
          <a:bodyPr/>
          <a:lstStyle/>
          <a:p>
            <a:r>
              <a:rPr lang="en-US"/>
              <a:t>Lithological interpretation</a:t>
            </a:r>
          </a:p>
        </p:txBody>
      </p:sp>
      <p:pic>
        <p:nvPicPr>
          <p:cNvPr id="3" name="Picture 2" descr="Diagram&#10;&#10;Description automatically generated">
            <a:extLst>
              <a:ext uri="{FF2B5EF4-FFF2-40B4-BE49-F238E27FC236}">
                <a16:creationId xmlns:a16="http://schemas.microsoft.com/office/drawing/2014/main" id="{44B1BE64-19A3-D421-2B4D-BA0EF769FD7F}"/>
              </a:ext>
            </a:extLst>
          </p:cNvPr>
          <p:cNvPicPr>
            <a:picLocks noChangeAspect="1"/>
          </p:cNvPicPr>
          <p:nvPr/>
        </p:nvPicPr>
        <p:blipFill>
          <a:blip r:embed="rId2"/>
          <a:stretch>
            <a:fillRect/>
          </a:stretch>
        </p:blipFill>
        <p:spPr>
          <a:xfrm>
            <a:off x="324980" y="1400433"/>
            <a:ext cx="6628286" cy="4478896"/>
          </a:xfrm>
          <a:prstGeom prst="rect">
            <a:avLst/>
          </a:prstGeom>
        </p:spPr>
      </p:pic>
      <p:pic>
        <p:nvPicPr>
          <p:cNvPr id="4" name="Picture 2" descr="Remote estimation of dielectric permittivity of lunar surface regolith  using compact polarimetric synthetic aperture radar data - ScienceDirect">
            <a:extLst>
              <a:ext uri="{FF2B5EF4-FFF2-40B4-BE49-F238E27FC236}">
                <a16:creationId xmlns:a16="http://schemas.microsoft.com/office/drawing/2014/main" id="{D750DAE9-0BB0-4E75-FBD2-44D545B5C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008" y="3252930"/>
            <a:ext cx="3971548" cy="2991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8C5A97-7EFE-D6DD-DD4E-C19F5324E084}"/>
              </a:ext>
            </a:extLst>
          </p:cNvPr>
          <p:cNvSpPr txBox="1"/>
          <p:nvPr/>
        </p:nvSpPr>
        <p:spPr>
          <a:xfrm>
            <a:off x="855444" y="5907838"/>
            <a:ext cx="3911428" cy="307777"/>
          </a:xfrm>
          <a:prstGeom prst="rect">
            <a:avLst/>
          </a:prstGeom>
          <a:noFill/>
        </p:spPr>
        <p:txBody>
          <a:bodyPr wrap="square" rtlCol="0">
            <a:spAutoFit/>
          </a:bodyPr>
          <a:lstStyle/>
          <a:p>
            <a:r>
              <a:rPr lang="en-US" sz="1400" err="1">
                <a:latin typeface="Montserrat" pitchFamily="2" charset="77"/>
              </a:rPr>
              <a:t>Toksoz</a:t>
            </a:r>
            <a:r>
              <a:rPr lang="en-US" sz="1400">
                <a:latin typeface="Montserrat" pitchFamily="2" charset="77"/>
              </a:rPr>
              <a:t> et al., (1972)</a:t>
            </a:r>
          </a:p>
        </p:txBody>
      </p:sp>
      <p:sp>
        <p:nvSpPr>
          <p:cNvPr id="6" name="TextBox 5">
            <a:extLst>
              <a:ext uri="{FF2B5EF4-FFF2-40B4-BE49-F238E27FC236}">
                <a16:creationId xmlns:a16="http://schemas.microsoft.com/office/drawing/2014/main" id="{C69A6E58-A9FB-7B02-74A3-0A6D1B1A9946}"/>
              </a:ext>
            </a:extLst>
          </p:cNvPr>
          <p:cNvSpPr txBox="1"/>
          <p:nvPr/>
        </p:nvSpPr>
        <p:spPr>
          <a:xfrm>
            <a:off x="6953266" y="681037"/>
            <a:ext cx="5238734" cy="2462213"/>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Montserrat" pitchFamily="2" charset="77"/>
              </a:rPr>
              <a:t>Major layers of crust include:</a:t>
            </a:r>
          </a:p>
          <a:p>
            <a:pPr marL="285750" indent="-285750">
              <a:buFont typeface="Arial" panose="020B0604020202020204" pitchFamily="34" charset="0"/>
              <a:buChar char="•"/>
            </a:pPr>
            <a:endParaRPr lang="en-US" sz="1600">
              <a:latin typeface="Montserrat" pitchFamily="2" charset="77"/>
            </a:endParaRPr>
          </a:p>
          <a:p>
            <a:pPr marL="800100" lvl="1" indent="-342900">
              <a:buAutoNum type="arabicParenR"/>
            </a:pPr>
            <a:r>
              <a:rPr lang="en-US" sz="1400">
                <a:latin typeface="Montserrat" pitchFamily="2" charset="77"/>
              </a:rPr>
              <a:t>Shallow surface regolith (to ~ 10 m)</a:t>
            </a:r>
          </a:p>
          <a:p>
            <a:pPr marL="800100" lvl="1" indent="-342900">
              <a:buAutoNum type="arabicParenR"/>
            </a:pPr>
            <a:r>
              <a:rPr lang="en-US" sz="1400">
                <a:latin typeface="Montserrat" pitchFamily="2" charset="77"/>
              </a:rPr>
              <a:t>Ejecta layer (to ~1 – 2 km)</a:t>
            </a:r>
          </a:p>
          <a:p>
            <a:pPr marL="800100" lvl="1" indent="-342900">
              <a:buAutoNum type="arabicParenR"/>
            </a:pPr>
            <a:r>
              <a:rPr lang="en-US" sz="1400">
                <a:latin typeface="Montserrat" pitchFamily="2" charset="77"/>
              </a:rPr>
              <a:t>“Structurally disturbed crust” ( to ~10 km)</a:t>
            </a:r>
          </a:p>
          <a:p>
            <a:pPr marL="800100" lvl="1" indent="-342900">
              <a:buAutoNum type="arabicParenR"/>
            </a:pPr>
            <a:r>
              <a:rPr lang="en-US" sz="1400">
                <a:latin typeface="Montserrat" pitchFamily="2" charset="77"/>
              </a:rPr>
              <a:t>Fractured crust</a:t>
            </a:r>
          </a:p>
          <a:p>
            <a:pPr marL="800100" lvl="1" indent="-342900">
              <a:buAutoNum type="arabicParenR"/>
            </a:pPr>
            <a:r>
              <a:rPr lang="en-US" sz="1400">
                <a:latin typeface="Montserrat" pitchFamily="2" charset="77"/>
              </a:rPr>
              <a:t>Intact crust</a:t>
            </a:r>
          </a:p>
          <a:p>
            <a:pPr lvl="1"/>
            <a:endParaRPr lang="en-US" sz="1600">
              <a:latin typeface="Montserrat" pitchFamily="2" charset="77"/>
            </a:endParaRPr>
          </a:p>
          <a:p>
            <a:endParaRPr lang="en-US">
              <a:latin typeface="Montserrat" pitchFamily="2" charset="77"/>
            </a:endParaRPr>
          </a:p>
          <a:p>
            <a:endParaRPr lang="en-US">
              <a:latin typeface="Montserrat" pitchFamily="2" charset="77"/>
            </a:endParaRPr>
          </a:p>
        </p:txBody>
      </p:sp>
      <p:sp>
        <p:nvSpPr>
          <p:cNvPr id="7" name="TextBox 6">
            <a:extLst>
              <a:ext uri="{FF2B5EF4-FFF2-40B4-BE49-F238E27FC236}">
                <a16:creationId xmlns:a16="http://schemas.microsoft.com/office/drawing/2014/main" id="{228251C3-2F28-53BE-8601-4453F7C7E391}"/>
              </a:ext>
            </a:extLst>
          </p:cNvPr>
          <p:cNvSpPr txBox="1"/>
          <p:nvPr/>
        </p:nvSpPr>
        <p:spPr>
          <a:xfrm>
            <a:off x="6953266" y="2538120"/>
            <a:ext cx="4472769" cy="338554"/>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Montserrat" pitchFamily="2" charset="77"/>
              </a:rPr>
              <a:t>Crust mantle boundary at ~65 km</a:t>
            </a:r>
          </a:p>
        </p:txBody>
      </p:sp>
    </p:spTree>
    <p:extLst>
      <p:ext uri="{BB962C8B-B14F-4D97-AF65-F5344CB8AC3E}">
        <p14:creationId xmlns:p14="http://schemas.microsoft.com/office/powerpoint/2010/main" val="1151716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EA57-0AC3-EA8B-FC7B-8BFD663FD7E0}"/>
              </a:ext>
            </a:extLst>
          </p:cNvPr>
          <p:cNvSpPr>
            <a:spLocks noGrp="1"/>
          </p:cNvSpPr>
          <p:nvPr>
            <p:ph type="title"/>
          </p:nvPr>
        </p:nvSpPr>
        <p:spPr/>
        <p:txBody>
          <a:bodyPr/>
          <a:lstStyle/>
          <a:p>
            <a:r>
              <a:rPr lang="en-US"/>
              <a:t>Lunar scattering</a:t>
            </a:r>
          </a:p>
        </p:txBody>
      </p:sp>
      <p:pic>
        <p:nvPicPr>
          <p:cNvPr id="4" name="Picture 3" descr="Graphical user interface&#10;&#10;Description automatically generated with medium confidence">
            <a:extLst>
              <a:ext uri="{FF2B5EF4-FFF2-40B4-BE49-F238E27FC236}">
                <a16:creationId xmlns:a16="http://schemas.microsoft.com/office/drawing/2014/main" id="{091F5BA5-6254-D1FA-9BBC-BD569042BF83}"/>
              </a:ext>
            </a:extLst>
          </p:cNvPr>
          <p:cNvPicPr>
            <a:picLocks noChangeAspect="1"/>
          </p:cNvPicPr>
          <p:nvPr/>
        </p:nvPicPr>
        <p:blipFill>
          <a:blip r:embed="rId2"/>
          <a:stretch>
            <a:fillRect/>
          </a:stretch>
        </p:blipFill>
        <p:spPr>
          <a:xfrm>
            <a:off x="5813346" y="940700"/>
            <a:ext cx="6378654" cy="4976599"/>
          </a:xfrm>
          <a:prstGeom prst="rect">
            <a:avLst/>
          </a:prstGeom>
        </p:spPr>
      </p:pic>
      <p:sp>
        <p:nvSpPr>
          <p:cNvPr id="3" name="TextBox 2">
            <a:extLst>
              <a:ext uri="{FF2B5EF4-FFF2-40B4-BE49-F238E27FC236}">
                <a16:creationId xmlns:a16="http://schemas.microsoft.com/office/drawing/2014/main" id="{E8A7D5E9-137C-2645-B182-4AB2A6329525}"/>
              </a:ext>
            </a:extLst>
          </p:cNvPr>
          <p:cNvSpPr txBox="1"/>
          <p:nvPr/>
        </p:nvSpPr>
        <p:spPr>
          <a:xfrm>
            <a:off x="282993" y="845841"/>
            <a:ext cx="5813007" cy="3847207"/>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Montserrat" pitchFamily="2" charset="77"/>
              </a:rPr>
              <a:t>Simple layered models of the lunar interior do not reproduce the emergent onset and long duration of moonquake signals</a:t>
            </a: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a:latin typeface="Montserrat" pitchFamily="2" charset="77"/>
              </a:rPr>
              <a:t>The characteristic ‘risetime’ and ‘decay time’ of the seismic envelopes relate to the scattering properties and the attenuation of the subsurface.</a:t>
            </a: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a:latin typeface="Montserrat" pitchFamily="2" charset="77"/>
              </a:rPr>
              <a:t>Based on fitting diffusive envelopes, Q in the crust is determined to be very high (Qs  &gt; 3000) (e.g., Latham et al., 1970).</a:t>
            </a: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a:latin typeface="Montserrat" pitchFamily="2" charset="77"/>
              </a:rPr>
              <a:t>High Q values require no fluids.</a:t>
            </a:r>
          </a:p>
          <a:p>
            <a:endParaRPr lang="en-US">
              <a:latin typeface="Montserrat" pitchFamily="2" charset="77"/>
            </a:endParaRPr>
          </a:p>
          <a:p>
            <a:endParaRPr lang="en-US">
              <a:latin typeface="Montserrat" pitchFamily="2" charset="77"/>
            </a:endParaRPr>
          </a:p>
        </p:txBody>
      </p:sp>
      <p:pic>
        <p:nvPicPr>
          <p:cNvPr id="5" name="Picture 4" descr="Graphical user interface, application&#10;&#10;Description automatically generated">
            <a:extLst>
              <a:ext uri="{FF2B5EF4-FFF2-40B4-BE49-F238E27FC236}">
                <a16:creationId xmlns:a16="http://schemas.microsoft.com/office/drawing/2014/main" id="{3762B193-14F5-B90F-3081-B56F0A34DFA5}"/>
              </a:ext>
            </a:extLst>
          </p:cNvPr>
          <p:cNvPicPr>
            <a:picLocks noChangeAspect="1"/>
          </p:cNvPicPr>
          <p:nvPr/>
        </p:nvPicPr>
        <p:blipFill rotWithShape="1">
          <a:blip r:embed="rId3"/>
          <a:srcRect l="22370" r="23385" b="38039"/>
          <a:stretch/>
        </p:blipFill>
        <p:spPr>
          <a:xfrm>
            <a:off x="437322" y="4598188"/>
            <a:ext cx="5415245" cy="2233623"/>
          </a:xfrm>
          <a:prstGeom prst="rect">
            <a:avLst/>
          </a:prstGeom>
        </p:spPr>
      </p:pic>
    </p:spTree>
    <p:extLst>
      <p:ext uri="{BB962C8B-B14F-4D97-AF65-F5344CB8AC3E}">
        <p14:creationId xmlns:p14="http://schemas.microsoft.com/office/powerpoint/2010/main" val="1227447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9892-3F9B-A7BF-DD5E-9FE108AEC0DB}"/>
              </a:ext>
            </a:extLst>
          </p:cNvPr>
          <p:cNvSpPr>
            <a:spLocks noGrp="1"/>
          </p:cNvSpPr>
          <p:nvPr>
            <p:ph type="title"/>
          </p:nvPr>
        </p:nvSpPr>
        <p:spPr/>
        <p:txBody>
          <a:bodyPr/>
          <a:lstStyle/>
          <a:p>
            <a:r>
              <a:rPr lang="en-US"/>
              <a:t>Deep mantle velocity (from PSE)</a:t>
            </a:r>
          </a:p>
        </p:txBody>
      </p:sp>
      <p:pic>
        <p:nvPicPr>
          <p:cNvPr id="4" name="Picture 3" descr="Chart, scatter chart&#10;&#10;Description automatically generated">
            <a:extLst>
              <a:ext uri="{FF2B5EF4-FFF2-40B4-BE49-F238E27FC236}">
                <a16:creationId xmlns:a16="http://schemas.microsoft.com/office/drawing/2014/main" id="{04CC4C92-88BD-CCB6-21E2-19958DA4E244}"/>
              </a:ext>
            </a:extLst>
          </p:cNvPr>
          <p:cNvPicPr>
            <a:picLocks noChangeAspect="1"/>
          </p:cNvPicPr>
          <p:nvPr/>
        </p:nvPicPr>
        <p:blipFill rotWithShape="1">
          <a:blip r:embed="rId2"/>
          <a:srcRect b="30769"/>
          <a:stretch/>
        </p:blipFill>
        <p:spPr>
          <a:xfrm>
            <a:off x="187765" y="3602664"/>
            <a:ext cx="6929780" cy="2314967"/>
          </a:xfrm>
          <a:prstGeom prst="rect">
            <a:avLst/>
          </a:prstGeom>
        </p:spPr>
      </p:pic>
      <p:sp>
        <p:nvSpPr>
          <p:cNvPr id="5" name="TextBox 4">
            <a:extLst>
              <a:ext uri="{FF2B5EF4-FFF2-40B4-BE49-F238E27FC236}">
                <a16:creationId xmlns:a16="http://schemas.microsoft.com/office/drawing/2014/main" id="{8C4B5FDE-0B3F-F205-8C4D-7C51BC1C112B}"/>
              </a:ext>
            </a:extLst>
          </p:cNvPr>
          <p:cNvSpPr txBox="1"/>
          <p:nvPr/>
        </p:nvSpPr>
        <p:spPr>
          <a:xfrm>
            <a:off x="461053" y="907528"/>
            <a:ext cx="6383203" cy="2554545"/>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Montserrat" pitchFamily="2" charset="77"/>
              </a:rPr>
              <a:t>Travel time inversions of deep, shallow moonquakes, and impacts were used to constrain the deep mantle structure (see Garcia et al., 2019 for a review).</a:t>
            </a: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a:latin typeface="Montserrat" pitchFamily="2" charset="77"/>
              </a:rPr>
              <a:t>Inversions generally find shallower crust than early active source experiments (~30 km thick). Other common features include a LVL ~50 – 200 km depth. </a:t>
            </a: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a:latin typeface="Montserrat" pitchFamily="2" charset="77"/>
              </a:rPr>
              <a:t>Models in good agreement between ~600 – 1200 km depth.</a:t>
            </a:r>
          </a:p>
        </p:txBody>
      </p:sp>
      <p:sp>
        <p:nvSpPr>
          <p:cNvPr id="6" name="TextBox 5">
            <a:extLst>
              <a:ext uri="{FF2B5EF4-FFF2-40B4-BE49-F238E27FC236}">
                <a16:creationId xmlns:a16="http://schemas.microsoft.com/office/drawing/2014/main" id="{54285ADD-3F82-F937-7BCC-B157E7D0D7BB}"/>
              </a:ext>
            </a:extLst>
          </p:cNvPr>
          <p:cNvSpPr txBox="1"/>
          <p:nvPr/>
        </p:nvSpPr>
        <p:spPr>
          <a:xfrm>
            <a:off x="187765" y="6003168"/>
            <a:ext cx="2168468" cy="307777"/>
          </a:xfrm>
          <a:prstGeom prst="rect">
            <a:avLst/>
          </a:prstGeom>
          <a:noFill/>
        </p:spPr>
        <p:txBody>
          <a:bodyPr wrap="square" rtlCol="0">
            <a:spAutoFit/>
          </a:bodyPr>
          <a:lstStyle/>
          <a:p>
            <a:r>
              <a:rPr lang="en-US" sz="1400">
                <a:latin typeface="Montserrat" pitchFamily="2" charset="77"/>
              </a:rPr>
              <a:t>Nunn et al., (2019)</a:t>
            </a:r>
          </a:p>
        </p:txBody>
      </p:sp>
      <p:pic>
        <p:nvPicPr>
          <p:cNvPr id="8" name="Picture 7" descr="Chart&#10;&#10;Description automatically generated">
            <a:extLst>
              <a:ext uri="{FF2B5EF4-FFF2-40B4-BE49-F238E27FC236}">
                <a16:creationId xmlns:a16="http://schemas.microsoft.com/office/drawing/2014/main" id="{F810EC5B-E0F3-50B6-23B4-FBBFBC657A90}"/>
              </a:ext>
            </a:extLst>
          </p:cNvPr>
          <p:cNvPicPr>
            <a:picLocks noChangeAspect="1"/>
          </p:cNvPicPr>
          <p:nvPr/>
        </p:nvPicPr>
        <p:blipFill>
          <a:blip r:embed="rId3"/>
          <a:stretch>
            <a:fillRect/>
          </a:stretch>
        </p:blipFill>
        <p:spPr>
          <a:xfrm>
            <a:off x="7416078" y="1126188"/>
            <a:ext cx="4421494" cy="4451020"/>
          </a:xfrm>
          <a:prstGeom prst="rect">
            <a:avLst/>
          </a:prstGeom>
        </p:spPr>
      </p:pic>
      <p:sp>
        <p:nvSpPr>
          <p:cNvPr id="3" name="TextBox 2">
            <a:extLst>
              <a:ext uri="{FF2B5EF4-FFF2-40B4-BE49-F238E27FC236}">
                <a16:creationId xmlns:a16="http://schemas.microsoft.com/office/drawing/2014/main" id="{87719CD0-5096-DB3E-80EC-E3EADA12DC1E}"/>
              </a:ext>
            </a:extLst>
          </p:cNvPr>
          <p:cNvSpPr txBox="1"/>
          <p:nvPr/>
        </p:nvSpPr>
        <p:spPr>
          <a:xfrm>
            <a:off x="7416078" y="5577208"/>
            <a:ext cx="2168468" cy="307777"/>
          </a:xfrm>
          <a:prstGeom prst="rect">
            <a:avLst/>
          </a:prstGeom>
          <a:noFill/>
        </p:spPr>
        <p:txBody>
          <a:bodyPr wrap="square" rtlCol="0">
            <a:spAutoFit/>
          </a:bodyPr>
          <a:lstStyle/>
          <a:p>
            <a:r>
              <a:rPr lang="en-US" sz="1400">
                <a:latin typeface="Montserrat" pitchFamily="2" charset="77"/>
              </a:rPr>
              <a:t>Garcia et al., (2019)</a:t>
            </a:r>
          </a:p>
        </p:txBody>
      </p:sp>
    </p:spTree>
    <p:extLst>
      <p:ext uri="{BB962C8B-B14F-4D97-AF65-F5344CB8AC3E}">
        <p14:creationId xmlns:p14="http://schemas.microsoft.com/office/powerpoint/2010/main" val="2258823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71AF-7F6C-D1E0-9729-62F66B9C5530}"/>
              </a:ext>
            </a:extLst>
          </p:cNvPr>
          <p:cNvSpPr>
            <a:spLocks noGrp="1"/>
          </p:cNvSpPr>
          <p:nvPr>
            <p:ph type="title"/>
          </p:nvPr>
        </p:nvSpPr>
        <p:spPr/>
        <p:txBody>
          <a:bodyPr/>
          <a:lstStyle/>
          <a:p>
            <a:r>
              <a:rPr lang="en-US"/>
              <a:t>Discovery of the lunar core</a:t>
            </a:r>
          </a:p>
        </p:txBody>
      </p:sp>
      <p:pic>
        <p:nvPicPr>
          <p:cNvPr id="6146" name="Picture 2">
            <a:extLst>
              <a:ext uri="{FF2B5EF4-FFF2-40B4-BE49-F238E27FC236}">
                <a16:creationId xmlns:a16="http://schemas.microsoft.com/office/drawing/2014/main" id="{ACA64964-5ADD-DF59-F1F9-707F9D7A71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076"/>
          <a:stretch/>
        </p:blipFill>
        <p:spPr bwMode="auto">
          <a:xfrm>
            <a:off x="1087409" y="4082208"/>
            <a:ext cx="4445065" cy="24945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CFF6AA-A254-D10F-4F19-1C0CA3EA8172}"/>
              </a:ext>
            </a:extLst>
          </p:cNvPr>
          <p:cNvSpPr txBox="1"/>
          <p:nvPr/>
        </p:nvSpPr>
        <p:spPr>
          <a:xfrm>
            <a:off x="150472" y="644444"/>
            <a:ext cx="6616120" cy="3293209"/>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Montserrat" pitchFamily="2" charset="77"/>
              </a:rPr>
              <a:t>Initial attempts at lunar structure inversions were unable to resolve the core depth/ structure.</a:t>
            </a: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a:latin typeface="Montserrat" pitchFamily="2" charset="77"/>
              </a:rPr>
              <a:t>Weber et al., (2011) used stacks of deep moonquake data to enhance signals of deep reflections from the core.</a:t>
            </a: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a:latin typeface="Montserrat" pitchFamily="2" charset="77"/>
              </a:rPr>
              <a:t>Due to the highly scattered nature of the signals, individual reflected phases can not be interpreted. Instead, waveform stacks from different deep nests were time shifted and stacked according to possible lunar velocity models.</a:t>
            </a: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a:latin typeface="Montserrat" pitchFamily="2" charset="77"/>
              </a:rPr>
              <a:t>Peaks in the stacks associated with particular depths provide evidence for a seismic discontinuity at that depth.</a:t>
            </a:r>
          </a:p>
        </p:txBody>
      </p:sp>
      <p:pic>
        <p:nvPicPr>
          <p:cNvPr id="5" name="Picture 2">
            <a:extLst>
              <a:ext uri="{FF2B5EF4-FFF2-40B4-BE49-F238E27FC236}">
                <a16:creationId xmlns:a16="http://schemas.microsoft.com/office/drawing/2014/main" id="{754022EE-2D86-3262-BE40-03FC80EF7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349" y="848742"/>
            <a:ext cx="4149519" cy="558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550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C196-8E66-FB8A-4C5C-74DB5F447E48}"/>
              </a:ext>
            </a:extLst>
          </p:cNvPr>
          <p:cNvSpPr>
            <a:spLocks noGrp="1"/>
          </p:cNvSpPr>
          <p:nvPr>
            <p:ph type="title"/>
          </p:nvPr>
        </p:nvSpPr>
        <p:spPr/>
        <p:txBody>
          <a:bodyPr/>
          <a:lstStyle/>
          <a:p>
            <a:r>
              <a:rPr lang="en-US"/>
              <a:t>Lunar core properties</a:t>
            </a:r>
          </a:p>
        </p:txBody>
      </p:sp>
      <p:pic>
        <p:nvPicPr>
          <p:cNvPr id="7172" name="Picture 4">
            <a:extLst>
              <a:ext uri="{FF2B5EF4-FFF2-40B4-BE49-F238E27FC236}">
                <a16:creationId xmlns:a16="http://schemas.microsoft.com/office/drawing/2014/main" id="{794B87FD-E0E6-5956-EDC5-559E66EAE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9088" y="3742264"/>
            <a:ext cx="3584376" cy="27779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B7C9865-DBD4-1B77-E5E6-D3EC034897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1" b="56146"/>
          <a:stretch/>
        </p:blipFill>
        <p:spPr bwMode="auto">
          <a:xfrm>
            <a:off x="586641" y="3536828"/>
            <a:ext cx="6589713" cy="29834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F79209-8F88-A17C-4AB5-2604A2456CFE}"/>
              </a:ext>
            </a:extLst>
          </p:cNvPr>
          <p:cNvSpPr txBox="1"/>
          <p:nvPr/>
        </p:nvSpPr>
        <p:spPr>
          <a:xfrm>
            <a:off x="583662" y="888211"/>
            <a:ext cx="10639802" cy="1323439"/>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Montserrat" pitchFamily="2" charset="77"/>
              </a:rPr>
              <a:t>Using this approach, evidence for 3 deep discontinuities was found:</a:t>
            </a:r>
          </a:p>
          <a:p>
            <a:pPr marL="285750" indent="-285750">
              <a:buFont typeface="Arial" panose="020B0604020202020204" pitchFamily="34" charset="0"/>
              <a:buChar char="•"/>
            </a:pPr>
            <a:endParaRPr lang="en-US" sz="1600">
              <a:latin typeface="Montserrat" pitchFamily="2" charset="77"/>
            </a:endParaRPr>
          </a:p>
          <a:p>
            <a:pPr marL="800100" lvl="1" indent="-342900">
              <a:buAutoNum type="arabicParenR"/>
            </a:pPr>
            <a:r>
              <a:rPr lang="en-US" sz="1600">
                <a:latin typeface="Montserrat" pitchFamily="2" charset="77"/>
              </a:rPr>
              <a:t>A partially molten layer at the base of the mantle (radius = 480 km)</a:t>
            </a:r>
          </a:p>
          <a:p>
            <a:pPr marL="800100" lvl="1" indent="-342900">
              <a:buAutoNum type="arabicParenR"/>
            </a:pPr>
            <a:r>
              <a:rPr lang="en-US" sz="1600">
                <a:latin typeface="Montserrat" pitchFamily="2" charset="77"/>
              </a:rPr>
              <a:t>The core-mantle boundary (radius = 330 km)</a:t>
            </a:r>
          </a:p>
          <a:p>
            <a:pPr marL="800100" lvl="1" indent="-342900">
              <a:buAutoNum type="arabicParenR"/>
            </a:pPr>
            <a:r>
              <a:rPr lang="en-US" sz="1600">
                <a:latin typeface="Montserrat" pitchFamily="2" charset="77"/>
              </a:rPr>
              <a:t>A solid inner core (radius = 240 km)</a:t>
            </a:r>
          </a:p>
        </p:txBody>
      </p:sp>
      <p:sp>
        <p:nvSpPr>
          <p:cNvPr id="5" name="TextBox 4">
            <a:extLst>
              <a:ext uri="{FF2B5EF4-FFF2-40B4-BE49-F238E27FC236}">
                <a16:creationId xmlns:a16="http://schemas.microsoft.com/office/drawing/2014/main" id="{3A31241D-3323-027C-74AD-58F8F6D27677}"/>
              </a:ext>
            </a:extLst>
          </p:cNvPr>
          <p:cNvSpPr txBox="1"/>
          <p:nvPr/>
        </p:nvSpPr>
        <p:spPr>
          <a:xfrm>
            <a:off x="583662" y="2418539"/>
            <a:ext cx="10639802" cy="830997"/>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Montserrat" pitchFamily="2" charset="77"/>
              </a:rPr>
              <a:t>The core radius is small compared to the lunar radius (~18 % of the total radius).</a:t>
            </a:r>
          </a:p>
          <a:p>
            <a:pPr marL="285750" indent="-285750">
              <a:buFont typeface="Arial" panose="020B0604020202020204" pitchFamily="34" charset="0"/>
              <a:buChar char="•"/>
            </a:pPr>
            <a:r>
              <a:rPr lang="en-US" sz="1600">
                <a:latin typeface="Montserrat" pitchFamily="2" charset="77"/>
              </a:rPr>
              <a:t>~60% of the core is liquid by volume</a:t>
            </a:r>
          </a:p>
          <a:p>
            <a:pPr marL="285750" indent="-285750">
              <a:buFont typeface="Arial" panose="020B0604020202020204" pitchFamily="34" charset="0"/>
              <a:buChar char="•"/>
            </a:pPr>
            <a:r>
              <a:rPr lang="en-US" sz="1600">
                <a:latin typeface="Montserrat" pitchFamily="2" charset="77"/>
              </a:rPr>
              <a:t>Core consists of less than 6% of light elements by weight</a:t>
            </a:r>
          </a:p>
        </p:txBody>
      </p:sp>
    </p:spTree>
    <p:extLst>
      <p:ext uri="{BB962C8B-B14F-4D97-AF65-F5344CB8AC3E}">
        <p14:creationId xmlns:p14="http://schemas.microsoft.com/office/powerpoint/2010/main" val="1770600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761BE-A4A7-A702-2251-16CB28AD136A}"/>
              </a:ext>
            </a:extLst>
          </p:cNvPr>
          <p:cNvSpPr>
            <a:spLocks noGrp="1"/>
          </p:cNvSpPr>
          <p:nvPr>
            <p:ph type="title"/>
          </p:nvPr>
        </p:nvSpPr>
        <p:spPr/>
        <p:txBody>
          <a:bodyPr/>
          <a:lstStyle/>
          <a:p>
            <a:r>
              <a:rPr lang="en-US"/>
              <a:t>Upcoming lunar seismology (</a:t>
            </a:r>
            <a:r>
              <a:rPr lang="en-US" err="1"/>
              <a:t>Farside</a:t>
            </a:r>
            <a:r>
              <a:rPr lang="en-US"/>
              <a:t> seismic suite)</a:t>
            </a:r>
          </a:p>
        </p:txBody>
      </p:sp>
      <p:pic>
        <p:nvPicPr>
          <p:cNvPr id="4" name="Picture 3" descr="Diagram, schematic&#10;&#10;Description automatically generated">
            <a:extLst>
              <a:ext uri="{FF2B5EF4-FFF2-40B4-BE49-F238E27FC236}">
                <a16:creationId xmlns:a16="http://schemas.microsoft.com/office/drawing/2014/main" id="{CFF90D4A-0BAE-2DCD-E05D-A6F0EA23AB7B}"/>
              </a:ext>
            </a:extLst>
          </p:cNvPr>
          <p:cNvPicPr>
            <a:picLocks noChangeAspect="1"/>
          </p:cNvPicPr>
          <p:nvPr/>
        </p:nvPicPr>
        <p:blipFill>
          <a:blip r:embed="rId2"/>
          <a:stretch>
            <a:fillRect/>
          </a:stretch>
        </p:blipFill>
        <p:spPr>
          <a:xfrm>
            <a:off x="274674" y="1064871"/>
            <a:ext cx="6385106" cy="5146782"/>
          </a:xfrm>
          <a:prstGeom prst="rect">
            <a:avLst/>
          </a:prstGeom>
        </p:spPr>
      </p:pic>
      <p:pic>
        <p:nvPicPr>
          <p:cNvPr id="4098" name="Picture 2" descr="WAC Colorshade of SPA basin and Schrödinger Crater">
            <a:extLst>
              <a:ext uri="{FF2B5EF4-FFF2-40B4-BE49-F238E27FC236}">
                <a16:creationId xmlns:a16="http://schemas.microsoft.com/office/drawing/2014/main" id="{768570D5-2E80-1D1D-EDDF-875A4477D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218" y="3945613"/>
            <a:ext cx="1733531" cy="17335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72A770-1D0B-7530-A0E3-895B49269A9D}"/>
              </a:ext>
            </a:extLst>
          </p:cNvPr>
          <p:cNvSpPr txBox="1"/>
          <p:nvPr/>
        </p:nvSpPr>
        <p:spPr>
          <a:xfrm>
            <a:off x="6659780" y="1052939"/>
            <a:ext cx="5277678" cy="2585323"/>
          </a:xfrm>
          <a:prstGeom prst="rect">
            <a:avLst/>
          </a:prstGeom>
          <a:noFill/>
        </p:spPr>
        <p:txBody>
          <a:bodyPr wrap="square" rtlCol="0">
            <a:spAutoFit/>
          </a:bodyPr>
          <a:lstStyle/>
          <a:p>
            <a:pPr marL="285750" indent="-285750">
              <a:buFont typeface="Arial" panose="020B0604020202020204" pitchFamily="34" charset="0"/>
              <a:buChar char="•"/>
            </a:pPr>
            <a:r>
              <a:rPr lang="en-US" err="1">
                <a:latin typeface="Montserrat" pitchFamily="2" charset="77"/>
              </a:rPr>
              <a:t>Farside</a:t>
            </a:r>
            <a:r>
              <a:rPr lang="en-US">
                <a:latin typeface="Montserrat" pitchFamily="2" charset="77"/>
              </a:rPr>
              <a:t> Seismic Suite (FSS) will launch in 2025, and land at Schrodinger Crater near the south pole on the far side. </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FSS will include a single channel broadband vertical seismometer (VBBZ), which technology developed for </a:t>
            </a:r>
            <a:r>
              <a:rPr lang="en-US" err="1">
                <a:latin typeface="Montserrat" pitchFamily="2" charset="77"/>
              </a:rPr>
              <a:t>InSight</a:t>
            </a:r>
            <a:r>
              <a:rPr lang="en-US">
                <a:latin typeface="Montserrat" pitchFamily="2" charset="77"/>
              </a:rPr>
              <a:t>. </a:t>
            </a:r>
          </a:p>
          <a:p>
            <a:endParaRPr lang="en-US">
              <a:latin typeface="Montserrat" pitchFamily="2" charset="77"/>
            </a:endParaRPr>
          </a:p>
          <a:p>
            <a:endParaRPr lang="en-US">
              <a:latin typeface="Montserrat" pitchFamily="2" charset="77"/>
            </a:endParaRPr>
          </a:p>
        </p:txBody>
      </p:sp>
    </p:spTree>
    <p:extLst>
      <p:ext uri="{BB962C8B-B14F-4D97-AF65-F5344CB8AC3E}">
        <p14:creationId xmlns:p14="http://schemas.microsoft.com/office/powerpoint/2010/main" val="542147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032">
            <a:extLst>
              <a:ext uri="{FF2B5EF4-FFF2-40B4-BE49-F238E27FC236}">
                <a16:creationId xmlns:a16="http://schemas.microsoft.com/office/drawing/2014/main" id="{E8558839-0873-4376-AE92-C48699D22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8" name="Picture 4">
            <a:extLst>
              <a:ext uri="{FF2B5EF4-FFF2-40B4-BE49-F238E27FC236}">
                <a16:creationId xmlns:a16="http://schemas.microsoft.com/office/drawing/2014/main" id="{8F9E9C54-2DE9-DEC7-86B6-02F00E848A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447" r="26378"/>
          <a:stretch/>
        </p:blipFill>
        <p:spPr bwMode="auto">
          <a:xfrm>
            <a:off x="20" y="10"/>
            <a:ext cx="4654276"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oup of people in orange suits&#10;&#10;Description automatically generated with low confidence">
            <a:extLst>
              <a:ext uri="{FF2B5EF4-FFF2-40B4-BE49-F238E27FC236}">
                <a16:creationId xmlns:a16="http://schemas.microsoft.com/office/drawing/2014/main" id="{963C2CF3-02A6-384C-0C61-3237354151B3}"/>
              </a:ext>
            </a:extLst>
          </p:cNvPr>
          <p:cNvPicPr>
            <a:picLocks noChangeAspect="1"/>
          </p:cNvPicPr>
          <p:nvPr/>
        </p:nvPicPr>
        <p:blipFill rotWithShape="1">
          <a:blip r:embed="rId3"/>
          <a:srcRect r="-1" b="1639"/>
          <a:stretch/>
        </p:blipFill>
        <p:spPr>
          <a:xfrm>
            <a:off x="4654296" y="10"/>
            <a:ext cx="7537704" cy="6857990"/>
          </a:xfrm>
          <a:prstGeom prst="rect">
            <a:avLst/>
          </a:prstGeom>
        </p:spPr>
      </p:pic>
    </p:spTree>
    <p:extLst>
      <p:ext uri="{BB962C8B-B14F-4D97-AF65-F5344CB8AC3E}">
        <p14:creationId xmlns:p14="http://schemas.microsoft.com/office/powerpoint/2010/main" val="1937776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3847-BFBB-F182-6473-261EEC749171}"/>
              </a:ext>
            </a:extLst>
          </p:cNvPr>
          <p:cNvSpPr>
            <a:spLocks noGrp="1"/>
          </p:cNvSpPr>
          <p:nvPr>
            <p:ph type="title"/>
          </p:nvPr>
        </p:nvSpPr>
        <p:spPr/>
        <p:txBody>
          <a:bodyPr/>
          <a:lstStyle/>
          <a:p>
            <a:r>
              <a:rPr lang="en-US"/>
              <a:t>The Earth and Moon</a:t>
            </a:r>
          </a:p>
        </p:txBody>
      </p:sp>
      <p:sp>
        <p:nvSpPr>
          <p:cNvPr id="3" name="Rectangle 2">
            <a:extLst>
              <a:ext uri="{FF2B5EF4-FFF2-40B4-BE49-F238E27FC236}">
                <a16:creationId xmlns:a16="http://schemas.microsoft.com/office/drawing/2014/main" id="{B5CC8793-1B8D-DC14-F74A-B2BC412E0E15}"/>
              </a:ext>
            </a:extLst>
          </p:cNvPr>
          <p:cNvSpPr/>
          <p:nvPr/>
        </p:nvSpPr>
        <p:spPr>
          <a:xfrm>
            <a:off x="0" y="566530"/>
            <a:ext cx="12192000" cy="629147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D9BADF6-1973-5F2A-2734-32A2E454DF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2" y="566530"/>
            <a:ext cx="6119191" cy="61191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7">
            <a:extLst>
              <a:ext uri="{FF2B5EF4-FFF2-40B4-BE49-F238E27FC236}">
                <a16:creationId xmlns:a16="http://schemas.microsoft.com/office/drawing/2014/main" id="{7AFC9530-BCA8-312B-9BCE-4AE0EAAF0EB6}"/>
              </a:ext>
            </a:extLst>
          </p:cNvPr>
          <p:cNvGraphicFramePr>
            <a:graphicFrameLocks noGrp="1"/>
          </p:cNvGraphicFramePr>
          <p:nvPr>
            <p:extLst>
              <p:ext uri="{D42A27DB-BD31-4B8C-83A1-F6EECF244321}">
                <p14:modId xmlns:p14="http://schemas.microsoft.com/office/powerpoint/2010/main" val="3888036785"/>
              </p:ext>
            </p:extLst>
          </p:nvPr>
        </p:nvGraphicFramePr>
        <p:xfrm>
          <a:off x="5257492" y="1723161"/>
          <a:ext cx="6527004" cy="3337871"/>
        </p:xfrm>
        <a:graphic>
          <a:graphicData uri="http://schemas.openxmlformats.org/drawingml/2006/table">
            <a:tbl>
              <a:tblPr firstRow="1" bandRow="1">
                <a:tableStyleId>{5C22544A-7EE6-4342-B048-85BDC9FD1C3A}</a:tableStyleId>
              </a:tblPr>
              <a:tblGrid>
                <a:gridCol w="1834430">
                  <a:extLst>
                    <a:ext uri="{9D8B030D-6E8A-4147-A177-3AD203B41FA5}">
                      <a16:colId xmlns:a16="http://schemas.microsoft.com/office/drawing/2014/main" val="2822327893"/>
                    </a:ext>
                  </a:extLst>
                </a:gridCol>
                <a:gridCol w="1912930">
                  <a:extLst>
                    <a:ext uri="{9D8B030D-6E8A-4147-A177-3AD203B41FA5}">
                      <a16:colId xmlns:a16="http://schemas.microsoft.com/office/drawing/2014/main" val="2272880886"/>
                    </a:ext>
                  </a:extLst>
                </a:gridCol>
                <a:gridCol w="2779644">
                  <a:extLst>
                    <a:ext uri="{9D8B030D-6E8A-4147-A177-3AD203B41FA5}">
                      <a16:colId xmlns:a16="http://schemas.microsoft.com/office/drawing/2014/main" val="3770796987"/>
                    </a:ext>
                  </a:extLst>
                </a:gridCol>
              </a:tblGrid>
              <a:tr h="517956">
                <a:tc>
                  <a:txBody>
                    <a:bodyPr/>
                    <a:lstStyle/>
                    <a:p>
                      <a:pPr algn="ctr"/>
                      <a:endParaRPr lang="en-US"/>
                    </a:p>
                  </a:txBody>
                  <a:tcPr/>
                </a:tc>
                <a:tc>
                  <a:txBody>
                    <a:bodyPr/>
                    <a:lstStyle/>
                    <a:p>
                      <a:r>
                        <a:rPr lang="en-US" sz="2000">
                          <a:latin typeface="Montserrat" pitchFamily="2" charset="77"/>
                        </a:rPr>
                        <a:t>Earth</a:t>
                      </a:r>
                    </a:p>
                  </a:txBody>
                  <a:tcPr/>
                </a:tc>
                <a:tc>
                  <a:txBody>
                    <a:bodyPr/>
                    <a:lstStyle/>
                    <a:p>
                      <a:r>
                        <a:rPr lang="en-US" sz="2000">
                          <a:latin typeface="Montserrat" pitchFamily="2" charset="77"/>
                        </a:rPr>
                        <a:t>Moon</a:t>
                      </a:r>
                    </a:p>
                  </a:txBody>
                  <a:tcPr/>
                </a:tc>
                <a:extLst>
                  <a:ext uri="{0D108BD9-81ED-4DB2-BD59-A6C34878D82A}">
                    <a16:rowId xmlns:a16="http://schemas.microsoft.com/office/drawing/2014/main" val="3493951634"/>
                  </a:ext>
                </a:extLst>
              </a:tr>
              <a:tr h="395927">
                <a:tc>
                  <a:txBody>
                    <a:bodyPr/>
                    <a:lstStyle/>
                    <a:p>
                      <a:r>
                        <a:rPr lang="en-US" sz="1400">
                          <a:latin typeface="Montserrat" pitchFamily="2" charset="77"/>
                        </a:rPr>
                        <a:t>Radius</a:t>
                      </a:r>
                    </a:p>
                  </a:txBody>
                  <a:tcPr/>
                </a:tc>
                <a:tc>
                  <a:txBody>
                    <a:bodyPr/>
                    <a:lstStyle/>
                    <a:p>
                      <a:r>
                        <a:rPr lang="en-US" sz="1400">
                          <a:latin typeface="Montserrat" pitchFamily="2" charset="77"/>
                        </a:rPr>
                        <a:t>6,371 km</a:t>
                      </a:r>
                    </a:p>
                  </a:txBody>
                  <a:tcPr/>
                </a:tc>
                <a:tc>
                  <a:txBody>
                    <a:bodyPr/>
                    <a:lstStyle/>
                    <a:p>
                      <a:r>
                        <a:rPr lang="en-US" sz="1400">
                          <a:latin typeface="Montserrat" pitchFamily="2" charset="77"/>
                        </a:rPr>
                        <a:t>1,737 km</a:t>
                      </a:r>
                    </a:p>
                  </a:txBody>
                  <a:tcPr/>
                </a:tc>
                <a:extLst>
                  <a:ext uri="{0D108BD9-81ED-4DB2-BD59-A6C34878D82A}">
                    <a16:rowId xmlns:a16="http://schemas.microsoft.com/office/drawing/2014/main" val="3850771495"/>
                  </a:ext>
                </a:extLst>
              </a:tr>
              <a:tr h="395927">
                <a:tc>
                  <a:txBody>
                    <a:bodyPr/>
                    <a:lstStyle/>
                    <a:p>
                      <a:r>
                        <a:rPr lang="en-US" sz="1400">
                          <a:latin typeface="Montserrat" pitchFamily="2" charset="77"/>
                        </a:rPr>
                        <a:t>Mass</a:t>
                      </a:r>
                    </a:p>
                  </a:txBody>
                  <a:tcPr/>
                </a:tc>
                <a:tc>
                  <a:txBody>
                    <a:bodyPr/>
                    <a:lstStyle/>
                    <a:p>
                      <a:r>
                        <a:rPr lang="en-US" sz="1400">
                          <a:latin typeface="Montserrat" pitchFamily="2" charset="77"/>
                        </a:rPr>
                        <a:t>5.9x10</a:t>
                      </a:r>
                      <a:r>
                        <a:rPr lang="en-US" sz="1400" baseline="30000">
                          <a:latin typeface="Montserrat" pitchFamily="2" charset="77"/>
                        </a:rPr>
                        <a:t>24</a:t>
                      </a:r>
                      <a:r>
                        <a:rPr lang="en-US" sz="1400">
                          <a:latin typeface="Montserrat" pitchFamily="2" charset="77"/>
                        </a:rPr>
                        <a:t> kg</a:t>
                      </a:r>
                    </a:p>
                  </a:txBody>
                  <a:tcPr/>
                </a:tc>
                <a:tc>
                  <a:txBody>
                    <a:bodyPr/>
                    <a:lstStyle/>
                    <a:p>
                      <a:r>
                        <a:rPr lang="en-US" sz="1400">
                          <a:latin typeface="Montserrat" pitchFamily="2" charset="77"/>
                        </a:rPr>
                        <a:t>7.3x10</a:t>
                      </a:r>
                      <a:r>
                        <a:rPr lang="en-US" sz="1400" baseline="30000">
                          <a:latin typeface="Montserrat" pitchFamily="2" charset="77"/>
                        </a:rPr>
                        <a:t>22</a:t>
                      </a:r>
                      <a:r>
                        <a:rPr lang="en-US" sz="1400">
                          <a:latin typeface="Montserrat" pitchFamily="2" charset="77"/>
                        </a:rPr>
                        <a:t> kg</a:t>
                      </a:r>
                    </a:p>
                  </a:txBody>
                  <a:tcPr/>
                </a:tc>
                <a:extLst>
                  <a:ext uri="{0D108BD9-81ED-4DB2-BD59-A6C34878D82A}">
                    <a16:rowId xmlns:a16="http://schemas.microsoft.com/office/drawing/2014/main" val="2565151303"/>
                  </a:ext>
                </a:extLst>
              </a:tr>
              <a:tr h="395927">
                <a:tc>
                  <a:txBody>
                    <a:bodyPr/>
                    <a:lstStyle/>
                    <a:p>
                      <a:r>
                        <a:rPr lang="en-US" sz="1400">
                          <a:latin typeface="Montserrat" pitchFamily="2" charset="77"/>
                        </a:rPr>
                        <a:t>Circumference</a:t>
                      </a:r>
                    </a:p>
                  </a:txBody>
                  <a:tcPr/>
                </a:tc>
                <a:tc>
                  <a:txBody>
                    <a:bodyPr/>
                    <a:lstStyle/>
                    <a:p>
                      <a:r>
                        <a:rPr lang="en-US" sz="1400">
                          <a:latin typeface="Montserrat" pitchFamily="2" charset="77"/>
                        </a:rPr>
                        <a:t>40,075 km</a:t>
                      </a:r>
                    </a:p>
                  </a:txBody>
                  <a:tcPr/>
                </a:tc>
                <a:tc>
                  <a:txBody>
                    <a:bodyPr/>
                    <a:lstStyle/>
                    <a:p>
                      <a:r>
                        <a:rPr lang="en-US" sz="1400">
                          <a:latin typeface="Montserrat" pitchFamily="2" charset="77"/>
                        </a:rPr>
                        <a:t>10,913 km</a:t>
                      </a:r>
                    </a:p>
                  </a:txBody>
                  <a:tcPr/>
                </a:tc>
                <a:extLst>
                  <a:ext uri="{0D108BD9-81ED-4DB2-BD59-A6C34878D82A}">
                    <a16:rowId xmlns:a16="http://schemas.microsoft.com/office/drawing/2014/main" val="4249430526"/>
                  </a:ext>
                </a:extLst>
              </a:tr>
              <a:tr h="395927">
                <a:tc>
                  <a:txBody>
                    <a:bodyPr/>
                    <a:lstStyle/>
                    <a:p>
                      <a:r>
                        <a:rPr lang="en-US" sz="1400">
                          <a:latin typeface="Montserrat" pitchFamily="2" charset="77"/>
                        </a:rPr>
                        <a:t>Density</a:t>
                      </a:r>
                    </a:p>
                  </a:txBody>
                  <a:tcPr/>
                </a:tc>
                <a:tc>
                  <a:txBody>
                    <a:bodyPr/>
                    <a:lstStyle/>
                    <a:p>
                      <a:r>
                        <a:rPr lang="en-US" sz="1400">
                          <a:latin typeface="Montserrat" pitchFamily="2" charset="77"/>
                        </a:rPr>
                        <a:t>5.51 g/cm</a:t>
                      </a:r>
                      <a:r>
                        <a:rPr lang="en-US" sz="1400" baseline="30000">
                          <a:latin typeface="Montserrat" pitchFamily="2" charset="77"/>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Montserrat" pitchFamily="2" charset="77"/>
                        </a:rPr>
                        <a:t>3.34 g/cm</a:t>
                      </a:r>
                      <a:r>
                        <a:rPr lang="en-US" sz="1400" baseline="30000">
                          <a:latin typeface="Montserrat" pitchFamily="2" charset="77"/>
                        </a:rPr>
                        <a:t>3</a:t>
                      </a:r>
                    </a:p>
                  </a:txBody>
                  <a:tcPr/>
                </a:tc>
                <a:extLst>
                  <a:ext uri="{0D108BD9-81ED-4DB2-BD59-A6C34878D82A}">
                    <a16:rowId xmlns:a16="http://schemas.microsoft.com/office/drawing/2014/main" val="3735647896"/>
                  </a:ext>
                </a:extLst>
              </a:tr>
              <a:tr h="395927">
                <a:tc>
                  <a:txBody>
                    <a:bodyPr/>
                    <a:lstStyle/>
                    <a:p>
                      <a:r>
                        <a:rPr lang="en-US" sz="1400">
                          <a:latin typeface="Montserrat" pitchFamily="2" charset="77"/>
                        </a:rPr>
                        <a:t>Length of day</a:t>
                      </a:r>
                    </a:p>
                  </a:txBody>
                  <a:tcPr/>
                </a:tc>
                <a:tc>
                  <a:txBody>
                    <a:bodyPr/>
                    <a:lstStyle/>
                    <a:p>
                      <a:r>
                        <a:rPr lang="en-US" sz="1400" baseline="0">
                          <a:latin typeface="Montserrat" pitchFamily="2" charset="77"/>
                        </a:rPr>
                        <a:t>23 </a:t>
                      </a:r>
                      <a:r>
                        <a:rPr lang="en-US" sz="1400" baseline="0" err="1">
                          <a:latin typeface="Montserrat" pitchFamily="2" charset="77"/>
                        </a:rPr>
                        <a:t>hrs</a:t>
                      </a:r>
                      <a:r>
                        <a:rPr lang="en-US" sz="1400" baseline="0">
                          <a:latin typeface="Montserrat" pitchFamily="2" charset="77"/>
                        </a:rPr>
                        <a:t> 56 min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a:latin typeface="Montserrat" pitchFamily="2" charset="77"/>
                        </a:rPr>
                        <a:t>29.5 days</a:t>
                      </a:r>
                    </a:p>
                  </a:txBody>
                  <a:tcPr/>
                </a:tc>
                <a:extLst>
                  <a:ext uri="{0D108BD9-81ED-4DB2-BD59-A6C34878D82A}">
                    <a16:rowId xmlns:a16="http://schemas.microsoft.com/office/drawing/2014/main" val="373768402"/>
                  </a:ext>
                </a:extLst>
              </a:tr>
              <a:tr h="444353">
                <a:tc>
                  <a:txBody>
                    <a:bodyPr/>
                    <a:lstStyle/>
                    <a:p>
                      <a:r>
                        <a:rPr lang="en-US" sz="1400">
                          <a:latin typeface="Montserrat" pitchFamily="2" charset="77"/>
                        </a:rPr>
                        <a:t>Avg. temperature</a:t>
                      </a:r>
                    </a:p>
                  </a:txBody>
                  <a:tcPr/>
                </a:tc>
                <a:tc>
                  <a:txBody>
                    <a:bodyPr/>
                    <a:lstStyle/>
                    <a:p>
                      <a:r>
                        <a:rPr lang="en-US" sz="1400">
                          <a:latin typeface="Montserrat" pitchFamily="2" charset="77"/>
                        </a:rPr>
                        <a:t>57 F (13.8 C)</a:t>
                      </a:r>
                    </a:p>
                  </a:txBody>
                  <a:tcPr/>
                </a:tc>
                <a:tc>
                  <a:txBody>
                    <a:bodyPr/>
                    <a:lstStyle/>
                    <a:p>
                      <a:r>
                        <a:rPr lang="en-US" sz="1400">
                          <a:latin typeface="Montserrat" pitchFamily="2" charset="77"/>
                        </a:rPr>
                        <a:t>-298 F(-183 C) – 224 F (106 C)</a:t>
                      </a:r>
                    </a:p>
                  </a:txBody>
                  <a:tcPr/>
                </a:tc>
                <a:extLst>
                  <a:ext uri="{0D108BD9-81ED-4DB2-BD59-A6C34878D82A}">
                    <a16:rowId xmlns:a16="http://schemas.microsoft.com/office/drawing/2014/main" val="1685563396"/>
                  </a:ext>
                </a:extLst>
              </a:tr>
              <a:tr h="395927">
                <a:tc>
                  <a:txBody>
                    <a:bodyPr/>
                    <a:lstStyle/>
                    <a:p>
                      <a:r>
                        <a:rPr lang="en-US" sz="1400">
                          <a:latin typeface="Montserrat" pitchFamily="2" charset="77"/>
                        </a:rPr>
                        <a:t>Atmos. pressure</a:t>
                      </a:r>
                    </a:p>
                  </a:txBody>
                  <a:tcPr/>
                </a:tc>
                <a:tc>
                  <a:txBody>
                    <a:bodyPr/>
                    <a:lstStyle/>
                    <a:p>
                      <a:r>
                        <a:rPr lang="en-US" sz="1400">
                          <a:latin typeface="Montserrat" pitchFamily="2" charset="77"/>
                        </a:rPr>
                        <a:t>1 bar</a:t>
                      </a:r>
                    </a:p>
                  </a:txBody>
                  <a:tcPr/>
                </a:tc>
                <a:tc>
                  <a:txBody>
                    <a:bodyPr/>
                    <a:lstStyle/>
                    <a:p>
                      <a:r>
                        <a:rPr lang="en-US" sz="1400">
                          <a:latin typeface="Montserrat" pitchFamily="2" charset="77"/>
                        </a:rPr>
                        <a:t>~ 0</a:t>
                      </a:r>
                    </a:p>
                  </a:txBody>
                  <a:tcPr/>
                </a:tc>
                <a:extLst>
                  <a:ext uri="{0D108BD9-81ED-4DB2-BD59-A6C34878D82A}">
                    <a16:rowId xmlns:a16="http://schemas.microsoft.com/office/drawing/2014/main" val="2745670592"/>
                  </a:ext>
                </a:extLst>
              </a:tr>
            </a:tbl>
          </a:graphicData>
        </a:graphic>
      </p:graphicFrame>
    </p:spTree>
    <p:extLst>
      <p:ext uri="{BB962C8B-B14F-4D97-AF65-F5344CB8AC3E}">
        <p14:creationId xmlns:p14="http://schemas.microsoft.com/office/powerpoint/2010/main" val="306561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3451C5-A0C8-C01B-2FA2-1975E3378F9E}"/>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0" name="Picture 2" descr="Topography of the Moon measured from the Lunar Orbiter Laser Altimeter on the mission Lunar Reconnaissance Orbiter, referenced to a sphere of radius 1737.4 km">
            <a:extLst>
              <a:ext uri="{FF2B5EF4-FFF2-40B4-BE49-F238E27FC236}">
                <a16:creationId xmlns:a16="http://schemas.microsoft.com/office/drawing/2014/main" id="{EAA68C3B-B2A6-C16A-D330-433D9DC676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96"/>
          <a:stretch/>
        </p:blipFill>
        <p:spPr bwMode="auto">
          <a:xfrm>
            <a:off x="1244400" y="0"/>
            <a:ext cx="984767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 We Now Understand Why the Moon's Near and Far Sides Look ...">
            <a:extLst>
              <a:ext uri="{FF2B5EF4-FFF2-40B4-BE49-F238E27FC236}">
                <a16:creationId xmlns:a16="http://schemas.microsoft.com/office/drawing/2014/main" id="{CB02A3E9-DB3D-2A27-2567-25FB66C30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3" y="89451"/>
            <a:ext cx="1683915" cy="16002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of lunar far side">
            <a:extLst>
              <a:ext uri="{FF2B5EF4-FFF2-40B4-BE49-F238E27FC236}">
                <a16:creationId xmlns:a16="http://schemas.microsoft.com/office/drawing/2014/main" id="{7B0F85E2-FAF7-0856-1810-1D8A39E6E0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4010" y="251792"/>
            <a:ext cx="1437860" cy="14378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E4E710-817C-8B2B-8E1C-CE90DAD88E8F}"/>
              </a:ext>
            </a:extLst>
          </p:cNvPr>
          <p:cNvSpPr txBox="1"/>
          <p:nvPr/>
        </p:nvSpPr>
        <p:spPr>
          <a:xfrm>
            <a:off x="233018" y="1514614"/>
            <a:ext cx="1649895" cy="707886"/>
          </a:xfrm>
          <a:prstGeom prst="rect">
            <a:avLst/>
          </a:prstGeom>
          <a:noFill/>
        </p:spPr>
        <p:txBody>
          <a:bodyPr wrap="square" rtlCol="0">
            <a:spAutoFit/>
          </a:bodyPr>
          <a:lstStyle/>
          <a:p>
            <a:r>
              <a:rPr lang="en-US" sz="2000" b="1">
                <a:solidFill>
                  <a:schemeClr val="bg2"/>
                </a:solidFill>
                <a:latin typeface="Montserrat" pitchFamily="2" charset="77"/>
              </a:rPr>
              <a:t>Maria</a:t>
            </a:r>
          </a:p>
          <a:p>
            <a:r>
              <a:rPr lang="en-US" sz="2000" b="1">
                <a:solidFill>
                  <a:schemeClr val="bg2"/>
                </a:solidFill>
                <a:latin typeface="Montserrat" pitchFamily="2" charset="77"/>
              </a:rPr>
              <a:t>( 3 – 4 Ga)</a:t>
            </a:r>
          </a:p>
        </p:txBody>
      </p:sp>
      <p:sp>
        <p:nvSpPr>
          <p:cNvPr id="6" name="TextBox 5">
            <a:extLst>
              <a:ext uri="{FF2B5EF4-FFF2-40B4-BE49-F238E27FC236}">
                <a16:creationId xmlns:a16="http://schemas.microsoft.com/office/drawing/2014/main" id="{63ED49C7-176A-32EC-2DF2-4F74402FBA6D}"/>
              </a:ext>
            </a:extLst>
          </p:cNvPr>
          <p:cNvSpPr txBox="1"/>
          <p:nvPr/>
        </p:nvSpPr>
        <p:spPr>
          <a:xfrm>
            <a:off x="292652" y="4381729"/>
            <a:ext cx="1649895" cy="646331"/>
          </a:xfrm>
          <a:prstGeom prst="rect">
            <a:avLst/>
          </a:prstGeom>
          <a:noFill/>
        </p:spPr>
        <p:txBody>
          <a:bodyPr wrap="square" rtlCol="0">
            <a:spAutoFit/>
          </a:bodyPr>
          <a:lstStyle/>
          <a:p>
            <a:r>
              <a:rPr lang="en-US" b="1">
                <a:solidFill>
                  <a:schemeClr val="bg2"/>
                </a:solidFill>
                <a:latin typeface="Montserrat" pitchFamily="2" charset="77"/>
              </a:rPr>
              <a:t>Highlands</a:t>
            </a:r>
          </a:p>
          <a:p>
            <a:r>
              <a:rPr lang="en-US" b="1">
                <a:solidFill>
                  <a:schemeClr val="bg2"/>
                </a:solidFill>
                <a:latin typeface="Montserrat" pitchFamily="2" charset="77"/>
              </a:rPr>
              <a:t>(&gt; 4  </a:t>
            </a:r>
            <a:r>
              <a:rPr lang="en-US" b="1" err="1">
                <a:solidFill>
                  <a:schemeClr val="bg2"/>
                </a:solidFill>
                <a:latin typeface="Montserrat" pitchFamily="2" charset="77"/>
              </a:rPr>
              <a:t>Gya</a:t>
            </a:r>
            <a:r>
              <a:rPr lang="en-US" b="1">
                <a:solidFill>
                  <a:schemeClr val="bg2"/>
                </a:solidFill>
                <a:latin typeface="Montserrat" pitchFamily="2" charset="77"/>
              </a:rPr>
              <a:t>)</a:t>
            </a:r>
          </a:p>
        </p:txBody>
      </p:sp>
      <p:cxnSp>
        <p:nvCxnSpPr>
          <p:cNvPr id="8" name="Straight Arrow Connector 7">
            <a:extLst>
              <a:ext uri="{FF2B5EF4-FFF2-40B4-BE49-F238E27FC236}">
                <a16:creationId xmlns:a16="http://schemas.microsoft.com/office/drawing/2014/main" id="{02A0174F-4C20-8016-B3AE-1B158B2DE1A5}"/>
              </a:ext>
            </a:extLst>
          </p:cNvPr>
          <p:cNvCxnSpPr>
            <a:cxnSpLocks/>
          </p:cNvCxnSpPr>
          <p:nvPr/>
        </p:nvCxnSpPr>
        <p:spPr>
          <a:xfrm flipV="1">
            <a:off x="1616765" y="1868557"/>
            <a:ext cx="758687" cy="10054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BBB87F-1779-AA46-AA50-5AFB3CD1879F}"/>
              </a:ext>
            </a:extLst>
          </p:cNvPr>
          <p:cNvCxnSpPr>
            <a:cxnSpLocks/>
          </p:cNvCxnSpPr>
          <p:nvPr/>
        </p:nvCxnSpPr>
        <p:spPr>
          <a:xfrm flipV="1">
            <a:off x="1763428" y="4253948"/>
            <a:ext cx="935597" cy="25556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56" name="Picture 8" descr="Basalt">
            <a:extLst>
              <a:ext uri="{FF2B5EF4-FFF2-40B4-BE49-F238E27FC236}">
                <a16:creationId xmlns:a16="http://schemas.microsoft.com/office/drawing/2014/main" id="{F081FC24-EB9D-69D8-D2A7-4B5F7E75B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613" y="2307102"/>
            <a:ext cx="1587972" cy="11909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CEC4E32-94CA-21BA-9CDB-9D25EF4A2E89}"/>
              </a:ext>
            </a:extLst>
          </p:cNvPr>
          <p:cNvSpPr txBox="1"/>
          <p:nvPr/>
        </p:nvSpPr>
        <p:spPr>
          <a:xfrm>
            <a:off x="323613" y="2268664"/>
            <a:ext cx="920445" cy="369332"/>
          </a:xfrm>
          <a:prstGeom prst="rect">
            <a:avLst/>
          </a:prstGeom>
          <a:noFill/>
        </p:spPr>
        <p:txBody>
          <a:bodyPr wrap="none" rtlCol="0">
            <a:spAutoFit/>
          </a:bodyPr>
          <a:lstStyle/>
          <a:p>
            <a:r>
              <a:rPr lang="en-US" b="1">
                <a:latin typeface="Montserrat" pitchFamily="2" charset="77"/>
              </a:rPr>
              <a:t>basalt</a:t>
            </a:r>
          </a:p>
        </p:txBody>
      </p:sp>
      <p:pic>
        <p:nvPicPr>
          <p:cNvPr id="2058" name="Picture 10" descr="Apollo 15 anorthosite 15415">
            <a:extLst>
              <a:ext uri="{FF2B5EF4-FFF2-40B4-BE49-F238E27FC236}">
                <a16:creationId xmlns:a16="http://schemas.microsoft.com/office/drawing/2014/main" id="{89C53393-7D73-4688-42B1-FBC95DAA1B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99" t="10103" r="7046" b="5262"/>
          <a:stretch/>
        </p:blipFill>
        <p:spPr bwMode="auto">
          <a:xfrm>
            <a:off x="323613" y="5074920"/>
            <a:ext cx="1825228" cy="13582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99F847F-5A15-B456-F683-59EE4D51833A}"/>
              </a:ext>
            </a:extLst>
          </p:cNvPr>
          <p:cNvSpPr txBox="1"/>
          <p:nvPr/>
        </p:nvSpPr>
        <p:spPr>
          <a:xfrm>
            <a:off x="363711" y="5072824"/>
            <a:ext cx="1587294" cy="369332"/>
          </a:xfrm>
          <a:prstGeom prst="rect">
            <a:avLst/>
          </a:prstGeom>
          <a:noFill/>
        </p:spPr>
        <p:txBody>
          <a:bodyPr wrap="none" rtlCol="0">
            <a:spAutoFit/>
          </a:bodyPr>
          <a:lstStyle/>
          <a:p>
            <a:r>
              <a:rPr lang="en-US" b="1">
                <a:latin typeface="Montserrat" pitchFamily="2" charset="77"/>
              </a:rPr>
              <a:t>anorthosite</a:t>
            </a:r>
          </a:p>
        </p:txBody>
      </p:sp>
    </p:spTree>
    <p:extLst>
      <p:ext uri="{BB962C8B-B14F-4D97-AF65-F5344CB8AC3E}">
        <p14:creationId xmlns:p14="http://schemas.microsoft.com/office/powerpoint/2010/main" val="280930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1C1C-40DA-F8D7-616C-4721085D6AD4}"/>
              </a:ext>
            </a:extLst>
          </p:cNvPr>
          <p:cNvSpPr>
            <a:spLocks noGrp="1"/>
          </p:cNvSpPr>
          <p:nvPr>
            <p:ph type="title"/>
          </p:nvPr>
        </p:nvSpPr>
        <p:spPr/>
        <p:txBody>
          <a:bodyPr/>
          <a:lstStyle/>
          <a:p>
            <a:r>
              <a:rPr lang="en-US"/>
              <a:t>Apollo missions</a:t>
            </a:r>
          </a:p>
        </p:txBody>
      </p:sp>
      <p:pic>
        <p:nvPicPr>
          <p:cNvPr id="1026" name="Picture 2" descr="Fig. 1">
            <a:extLst>
              <a:ext uri="{FF2B5EF4-FFF2-40B4-BE49-F238E27FC236}">
                <a16:creationId xmlns:a16="http://schemas.microsoft.com/office/drawing/2014/main" id="{7A413679-3CBD-5263-E593-F4C4837FC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3566" y="974033"/>
            <a:ext cx="5317435" cy="53174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AB8A4B3-5652-5B90-274F-B9A00A2CBC8B}"/>
              </a:ext>
            </a:extLst>
          </p:cNvPr>
          <p:cNvSpPr txBox="1"/>
          <p:nvPr/>
        </p:nvSpPr>
        <p:spPr>
          <a:xfrm>
            <a:off x="437321" y="1143000"/>
            <a:ext cx="5658679" cy="5632311"/>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First successful manned lunar landing was Apollo 11, on July 16, 1969</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b="1">
                <a:latin typeface="Montserrat" pitchFamily="2" charset="77"/>
              </a:rPr>
              <a:t>All of the successful Apollo missions carried seismometers!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 scientific instrument package ALSEP (Apollo Lunar Surface Experiments Package) included seismometers designed for both passive and active seismology.</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 active source component (ASE; Active Seismic Experiment) consisted of short period geophones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 passive source component (PSE; Passive Seismic Experiment) </a:t>
            </a:r>
            <a:r>
              <a:rPr lang="en-US" err="1">
                <a:latin typeface="Montserrat" pitchFamily="2" charset="77"/>
              </a:rPr>
              <a:t>consistend</a:t>
            </a:r>
            <a:r>
              <a:rPr lang="en-US">
                <a:latin typeface="Montserrat" pitchFamily="2" charset="77"/>
              </a:rPr>
              <a:t> of a ‘mid-period’ instrument</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endParaRPr lang="en-US">
              <a:latin typeface="Montserrat" pitchFamily="2" charset="77"/>
            </a:endParaRPr>
          </a:p>
        </p:txBody>
      </p:sp>
    </p:spTree>
    <p:extLst>
      <p:ext uri="{BB962C8B-B14F-4D97-AF65-F5344CB8AC3E}">
        <p14:creationId xmlns:p14="http://schemas.microsoft.com/office/powerpoint/2010/main" val="45810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A23-B007-D620-9D98-A90EB18F36FF}"/>
              </a:ext>
            </a:extLst>
          </p:cNvPr>
          <p:cNvSpPr>
            <a:spLocks noGrp="1"/>
          </p:cNvSpPr>
          <p:nvPr>
            <p:ph type="title"/>
          </p:nvPr>
        </p:nvSpPr>
        <p:spPr/>
        <p:txBody>
          <a:bodyPr/>
          <a:lstStyle/>
          <a:p>
            <a:r>
              <a:rPr lang="en-US"/>
              <a:t>Instrument sensitivity</a:t>
            </a:r>
          </a:p>
        </p:txBody>
      </p:sp>
      <p:pic>
        <p:nvPicPr>
          <p:cNvPr id="4" name="Picture 3" descr="Chart&#10;&#10;Description automatically generated">
            <a:extLst>
              <a:ext uri="{FF2B5EF4-FFF2-40B4-BE49-F238E27FC236}">
                <a16:creationId xmlns:a16="http://schemas.microsoft.com/office/drawing/2014/main" id="{8C861DC4-CED4-138E-6722-EDE4C541455F}"/>
              </a:ext>
            </a:extLst>
          </p:cNvPr>
          <p:cNvPicPr>
            <a:picLocks noChangeAspect="1"/>
          </p:cNvPicPr>
          <p:nvPr/>
        </p:nvPicPr>
        <p:blipFill rotWithShape="1">
          <a:blip r:embed="rId2"/>
          <a:srcRect t="35612" b="31906"/>
          <a:stretch/>
        </p:blipFill>
        <p:spPr>
          <a:xfrm>
            <a:off x="274674" y="2121060"/>
            <a:ext cx="6004605" cy="3214869"/>
          </a:xfrm>
          <a:prstGeom prst="rect">
            <a:avLst/>
          </a:prstGeom>
        </p:spPr>
      </p:pic>
      <p:pic>
        <p:nvPicPr>
          <p:cNvPr id="6" name="Picture 5" descr="Chart, line chart&#10;&#10;Description automatically generated">
            <a:extLst>
              <a:ext uri="{FF2B5EF4-FFF2-40B4-BE49-F238E27FC236}">
                <a16:creationId xmlns:a16="http://schemas.microsoft.com/office/drawing/2014/main" id="{0DA4A16E-06F6-C25B-26F8-E66EAE60E968}"/>
              </a:ext>
            </a:extLst>
          </p:cNvPr>
          <p:cNvPicPr>
            <a:picLocks noChangeAspect="1"/>
          </p:cNvPicPr>
          <p:nvPr/>
        </p:nvPicPr>
        <p:blipFill rotWithShape="1">
          <a:blip r:embed="rId3"/>
          <a:srcRect l="36898" b="17902"/>
          <a:stretch/>
        </p:blipFill>
        <p:spPr>
          <a:xfrm>
            <a:off x="6620719" y="2121060"/>
            <a:ext cx="5564303" cy="3307466"/>
          </a:xfrm>
          <a:prstGeom prst="rect">
            <a:avLst/>
          </a:prstGeom>
        </p:spPr>
      </p:pic>
      <p:sp>
        <p:nvSpPr>
          <p:cNvPr id="7" name="TextBox 6">
            <a:extLst>
              <a:ext uri="{FF2B5EF4-FFF2-40B4-BE49-F238E27FC236}">
                <a16:creationId xmlns:a16="http://schemas.microsoft.com/office/drawing/2014/main" id="{D0B39057-44CF-F1B3-D98A-C73F163FC2B9}"/>
              </a:ext>
            </a:extLst>
          </p:cNvPr>
          <p:cNvSpPr txBox="1"/>
          <p:nvPr/>
        </p:nvSpPr>
        <p:spPr>
          <a:xfrm>
            <a:off x="2358719" y="1429473"/>
            <a:ext cx="2074386" cy="646331"/>
          </a:xfrm>
          <a:prstGeom prst="rect">
            <a:avLst/>
          </a:prstGeom>
          <a:noFill/>
        </p:spPr>
        <p:txBody>
          <a:bodyPr wrap="square" rtlCol="0">
            <a:spAutoFit/>
          </a:bodyPr>
          <a:lstStyle/>
          <a:p>
            <a:r>
              <a:rPr lang="en-US">
                <a:latin typeface="Montserrat" pitchFamily="2" charset="77"/>
              </a:rPr>
              <a:t>PSE instrument</a:t>
            </a:r>
          </a:p>
          <a:p>
            <a:endParaRPr lang="en-US">
              <a:latin typeface="Montserrat" pitchFamily="2" charset="77"/>
            </a:endParaRPr>
          </a:p>
        </p:txBody>
      </p:sp>
      <p:sp>
        <p:nvSpPr>
          <p:cNvPr id="8" name="TextBox 7">
            <a:extLst>
              <a:ext uri="{FF2B5EF4-FFF2-40B4-BE49-F238E27FC236}">
                <a16:creationId xmlns:a16="http://schemas.microsoft.com/office/drawing/2014/main" id="{4EC13C25-4484-1D55-C321-99F413F8C82D}"/>
              </a:ext>
            </a:extLst>
          </p:cNvPr>
          <p:cNvSpPr txBox="1"/>
          <p:nvPr/>
        </p:nvSpPr>
        <p:spPr>
          <a:xfrm>
            <a:off x="8020669" y="1474729"/>
            <a:ext cx="2074386" cy="646331"/>
          </a:xfrm>
          <a:prstGeom prst="rect">
            <a:avLst/>
          </a:prstGeom>
          <a:noFill/>
        </p:spPr>
        <p:txBody>
          <a:bodyPr wrap="square" rtlCol="0">
            <a:spAutoFit/>
          </a:bodyPr>
          <a:lstStyle/>
          <a:p>
            <a:r>
              <a:rPr lang="en-US">
                <a:latin typeface="Montserrat" pitchFamily="2" charset="77"/>
              </a:rPr>
              <a:t>ASE instrument</a:t>
            </a:r>
          </a:p>
          <a:p>
            <a:endParaRPr lang="en-US">
              <a:latin typeface="Montserrat" pitchFamily="2" charset="77"/>
            </a:endParaRPr>
          </a:p>
        </p:txBody>
      </p:sp>
    </p:spTree>
    <p:extLst>
      <p:ext uri="{BB962C8B-B14F-4D97-AF65-F5344CB8AC3E}">
        <p14:creationId xmlns:p14="http://schemas.microsoft.com/office/powerpoint/2010/main" val="2266703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17044-173D-55D1-E854-EA52D681C27A}"/>
              </a:ext>
            </a:extLst>
          </p:cNvPr>
          <p:cNvSpPr>
            <a:spLocks noGrp="1"/>
          </p:cNvSpPr>
          <p:nvPr>
            <p:ph type="title"/>
          </p:nvPr>
        </p:nvSpPr>
        <p:spPr/>
        <p:txBody>
          <a:bodyPr/>
          <a:lstStyle/>
          <a:p>
            <a:r>
              <a:rPr lang="en-US"/>
              <a:t>Overview of Lunar seismic experiments</a:t>
            </a:r>
          </a:p>
        </p:txBody>
      </p:sp>
      <p:pic>
        <p:nvPicPr>
          <p:cNvPr id="2050" name="Picture 2" descr="figure 2">
            <a:extLst>
              <a:ext uri="{FF2B5EF4-FFF2-40B4-BE49-F238E27FC236}">
                <a16:creationId xmlns:a16="http://schemas.microsoft.com/office/drawing/2014/main" id="{76EEAC94-8610-94FE-5B65-C14D77E05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250" y="711200"/>
            <a:ext cx="8699500" cy="543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1AFCB9-B422-C0DF-1A71-08E8B8E8DE6E}"/>
              </a:ext>
            </a:extLst>
          </p:cNvPr>
          <p:cNvSpPr txBox="1"/>
          <p:nvPr/>
        </p:nvSpPr>
        <p:spPr>
          <a:xfrm>
            <a:off x="1746250" y="6146800"/>
            <a:ext cx="2168468" cy="307777"/>
          </a:xfrm>
          <a:prstGeom prst="rect">
            <a:avLst/>
          </a:prstGeom>
          <a:noFill/>
        </p:spPr>
        <p:txBody>
          <a:bodyPr wrap="square" rtlCol="0">
            <a:spAutoFit/>
          </a:bodyPr>
          <a:lstStyle/>
          <a:p>
            <a:r>
              <a:rPr lang="en-US" sz="1400">
                <a:latin typeface="Montserrat" pitchFamily="2" charset="77"/>
              </a:rPr>
              <a:t>Nunn et al., (2019)</a:t>
            </a:r>
          </a:p>
        </p:txBody>
      </p:sp>
    </p:spTree>
    <p:extLst>
      <p:ext uri="{BB962C8B-B14F-4D97-AF65-F5344CB8AC3E}">
        <p14:creationId xmlns:p14="http://schemas.microsoft.com/office/powerpoint/2010/main" val="296957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BDFE-1CF1-016D-F740-7C7EF97617A1}"/>
              </a:ext>
            </a:extLst>
          </p:cNvPr>
          <p:cNvSpPr>
            <a:spLocks noGrp="1"/>
          </p:cNvSpPr>
          <p:nvPr>
            <p:ph type="title"/>
          </p:nvPr>
        </p:nvSpPr>
        <p:spPr/>
        <p:txBody>
          <a:bodyPr/>
          <a:lstStyle/>
          <a:p>
            <a:r>
              <a:rPr lang="en-US"/>
              <a:t>Passive Seismic Experiment (PSE)</a:t>
            </a:r>
          </a:p>
        </p:txBody>
      </p:sp>
      <p:pic>
        <p:nvPicPr>
          <p:cNvPr id="1026" name="Picture 2" descr="Deployed seismic experiment">
            <a:extLst>
              <a:ext uri="{FF2B5EF4-FFF2-40B4-BE49-F238E27FC236}">
                <a16:creationId xmlns:a16="http://schemas.microsoft.com/office/drawing/2014/main" id="{94F6E682-F02C-86A8-7D43-53B2C6FCA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74" y="681037"/>
            <a:ext cx="6870700" cy="6070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172444-EC16-69B4-62E3-9D70833CC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139" y="2187615"/>
            <a:ext cx="4206058" cy="28159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6192C-7117-39D3-F0A7-661032C0EE0B}"/>
              </a:ext>
            </a:extLst>
          </p:cNvPr>
          <p:cNvSpPr txBox="1"/>
          <p:nvPr/>
        </p:nvSpPr>
        <p:spPr>
          <a:xfrm>
            <a:off x="3857642" y="1400433"/>
            <a:ext cx="1842030" cy="646331"/>
          </a:xfrm>
          <a:prstGeom prst="rect">
            <a:avLst/>
          </a:prstGeom>
          <a:noFill/>
        </p:spPr>
        <p:txBody>
          <a:bodyPr wrap="square" rtlCol="0">
            <a:spAutoFit/>
          </a:bodyPr>
          <a:lstStyle/>
          <a:p>
            <a:r>
              <a:rPr lang="en-US">
                <a:solidFill>
                  <a:schemeClr val="bg1"/>
                </a:solidFill>
                <a:latin typeface="Montserrat" pitchFamily="2" charset="77"/>
              </a:rPr>
              <a:t>Apollo 11 Lunar Module</a:t>
            </a:r>
          </a:p>
        </p:txBody>
      </p:sp>
      <p:cxnSp>
        <p:nvCxnSpPr>
          <p:cNvPr id="5" name="Straight Arrow Connector 4">
            <a:extLst>
              <a:ext uri="{FF2B5EF4-FFF2-40B4-BE49-F238E27FC236}">
                <a16:creationId xmlns:a16="http://schemas.microsoft.com/office/drawing/2014/main" id="{E8AEA50E-DE9D-E194-6034-BA11BC656071}"/>
              </a:ext>
            </a:extLst>
          </p:cNvPr>
          <p:cNvCxnSpPr>
            <a:cxnSpLocks/>
          </p:cNvCxnSpPr>
          <p:nvPr/>
        </p:nvCxnSpPr>
        <p:spPr>
          <a:xfrm>
            <a:off x="5637049" y="1946424"/>
            <a:ext cx="631680" cy="1003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747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1796</Words>
  <Application>Microsoft Macintosh PowerPoint</Application>
  <PresentationFormat>Widescreen</PresentationFormat>
  <Paragraphs>268</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Helvetica Light</vt:lpstr>
      <vt:lpstr>Montserrat</vt:lpstr>
      <vt:lpstr>Roboto</vt:lpstr>
      <vt:lpstr>Roboto Thin</vt:lpstr>
      <vt:lpstr>Office Theme</vt:lpstr>
      <vt:lpstr>PowerPoint Presentation</vt:lpstr>
      <vt:lpstr>PowerPoint Presentation</vt:lpstr>
      <vt:lpstr>PowerPoint Presentation</vt:lpstr>
      <vt:lpstr>The Earth and Moon</vt:lpstr>
      <vt:lpstr>PowerPoint Presentation</vt:lpstr>
      <vt:lpstr>Apollo missions</vt:lpstr>
      <vt:lpstr>Instrument sensitivity</vt:lpstr>
      <vt:lpstr>Overview of Lunar seismic experiments</vt:lpstr>
      <vt:lpstr>Passive Seismic Experiment (PSE)</vt:lpstr>
      <vt:lpstr>Bit-depth</vt:lpstr>
      <vt:lpstr>Moonquakes</vt:lpstr>
      <vt:lpstr>Moonquake locations</vt:lpstr>
      <vt:lpstr>Deep moonquakes</vt:lpstr>
      <vt:lpstr>Shallow moonquakes</vt:lpstr>
      <vt:lpstr>Deep moonquake stacks</vt:lpstr>
      <vt:lpstr>S-to-P receiver functions</vt:lpstr>
      <vt:lpstr>Ambient noise correlations</vt:lpstr>
      <vt:lpstr>Active Seismic Experiment (ASE)</vt:lpstr>
      <vt:lpstr>Active sources</vt:lpstr>
      <vt:lpstr>Artificial impacts</vt:lpstr>
      <vt:lpstr>Velocity models from active source imaging</vt:lpstr>
      <vt:lpstr>Apollo 17 LSPE results</vt:lpstr>
      <vt:lpstr>Results including artificial impact data (Toksoz et al., 1972)</vt:lpstr>
      <vt:lpstr>Lithological interpretation</vt:lpstr>
      <vt:lpstr>Lunar scattering</vt:lpstr>
      <vt:lpstr>Deep mantle velocity (from PSE)</vt:lpstr>
      <vt:lpstr>Discovery of the lunar core</vt:lpstr>
      <vt:lpstr>Lunar core properties</vt:lpstr>
      <vt:lpstr>Upcoming lunar seismology (Farside seismic suite)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GEOL593: Seismology and Earth Structure, Spring 2023</dc:title>
  <dc:creator>Maguire, Ross</dc:creator>
  <cp:lastModifiedBy>Maguire, Ross</cp:lastModifiedBy>
  <cp:revision>2</cp:revision>
  <dcterms:created xsi:type="dcterms:W3CDTF">2023-03-30T16:12:46Z</dcterms:created>
  <dcterms:modified xsi:type="dcterms:W3CDTF">2023-04-11T17:01:30Z</dcterms:modified>
</cp:coreProperties>
</file>